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6" r:id="rId9"/>
    <p:sldId id="267" r:id="rId10"/>
    <p:sldId id="268" r:id="rId11"/>
    <p:sldId id="270" r:id="rId12"/>
    <p:sldId id="271" r:id="rId13"/>
    <p:sldId id="269" r:id="rId14"/>
    <p:sldId id="272" r:id="rId15"/>
    <p:sldId id="273" r:id="rId16"/>
    <p:sldId id="274" r:id="rId17"/>
    <p:sldId id="275" r:id="rId18"/>
    <p:sldId id="264" r:id="rId19"/>
    <p:sldId id="265" r:id="rId20"/>
    <p:sldId id="276"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7AD4562-B94E-4044-8033-EA7B801F9B27}" type="datetimeFigureOut">
              <a:rPr lang="es-ES" smtClean="0"/>
              <a:pPr/>
              <a:t>28/10/2013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6C4FF66-F11D-496F-A37A-35437F202C78}" type="slidenum">
              <a:rPr lang="es-ES" smtClean="0"/>
              <a:pPr/>
              <a:t>‹Nº›</a:t>
            </a:fld>
            <a:endParaRPr lang="es-E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AD4562-B94E-4044-8033-EA7B801F9B27}" type="datetimeFigureOut">
              <a:rPr lang="es-ES" smtClean="0"/>
              <a:pPr/>
              <a:t>28/10/2013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6C4FF66-F11D-496F-A37A-35437F202C78}" type="slidenum">
              <a:rPr lang="es-ES" smtClean="0"/>
              <a:pPr/>
              <a:t>‹Nº›</a:t>
            </a:fld>
            <a:endParaRPr lang="es-E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AD4562-B94E-4044-8033-EA7B801F9B27}" type="datetimeFigureOut">
              <a:rPr lang="es-ES" smtClean="0"/>
              <a:pPr/>
              <a:t>28/10/2013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6C4FF66-F11D-496F-A37A-35437F202C78}" type="slidenum">
              <a:rPr lang="es-ES" smtClean="0"/>
              <a:pPr/>
              <a:t>‹Nº›</a:t>
            </a:fld>
            <a:endParaRPr lang="es-E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AD4562-B94E-4044-8033-EA7B801F9B27}" type="datetimeFigureOut">
              <a:rPr lang="es-ES" smtClean="0"/>
              <a:pPr/>
              <a:t>28/10/2013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6C4FF66-F11D-496F-A37A-35437F202C78}" type="slidenum">
              <a:rPr lang="es-ES" smtClean="0"/>
              <a:pPr/>
              <a:t>‹Nº›</a:t>
            </a:fld>
            <a:endParaRPr lang="es-E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7AD4562-B94E-4044-8033-EA7B801F9B27}" type="datetimeFigureOut">
              <a:rPr lang="es-ES" smtClean="0"/>
              <a:pPr/>
              <a:t>28/10/2013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6C4FF66-F11D-496F-A37A-35437F202C78}" type="slidenum">
              <a:rPr lang="es-ES" smtClean="0"/>
              <a:pPr/>
              <a:t>‹Nº›</a:t>
            </a:fld>
            <a:endParaRPr lang="es-E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7AD4562-B94E-4044-8033-EA7B801F9B27}" type="datetimeFigureOut">
              <a:rPr lang="es-ES" smtClean="0"/>
              <a:pPr/>
              <a:t>28/10/2013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6C4FF66-F11D-496F-A37A-35437F202C78}" type="slidenum">
              <a:rPr lang="es-ES" smtClean="0"/>
              <a:pPr/>
              <a:t>‹Nº›</a:t>
            </a:fld>
            <a:endParaRPr lang="es-E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7AD4562-B94E-4044-8033-EA7B801F9B27}" type="datetimeFigureOut">
              <a:rPr lang="es-ES" smtClean="0"/>
              <a:pPr/>
              <a:t>28/10/2013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6C4FF66-F11D-496F-A37A-35437F202C78}" type="slidenum">
              <a:rPr lang="es-ES" smtClean="0"/>
              <a:pPr/>
              <a:t>‹Nº›</a:t>
            </a:fld>
            <a:endParaRPr lang="es-E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7AD4562-B94E-4044-8033-EA7B801F9B27}" type="datetimeFigureOut">
              <a:rPr lang="es-ES" smtClean="0"/>
              <a:pPr/>
              <a:t>28/10/2013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6C4FF66-F11D-496F-A37A-35437F202C78}" type="slidenum">
              <a:rPr lang="es-ES" smtClean="0"/>
              <a:pPr/>
              <a:t>‹Nº›</a:t>
            </a:fld>
            <a:endParaRPr lang="es-E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7AD4562-B94E-4044-8033-EA7B801F9B27}" type="datetimeFigureOut">
              <a:rPr lang="es-ES" smtClean="0"/>
              <a:pPr/>
              <a:t>28/10/2013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6C4FF66-F11D-496F-A37A-35437F202C78}" type="slidenum">
              <a:rPr lang="es-ES" smtClean="0"/>
              <a:pPr/>
              <a:t>‹Nº›</a:t>
            </a:fld>
            <a:endParaRPr lang="es-E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7AD4562-B94E-4044-8033-EA7B801F9B27}" type="datetimeFigureOut">
              <a:rPr lang="es-ES" smtClean="0"/>
              <a:pPr/>
              <a:t>28/10/2013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6C4FF66-F11D-496F-A37A-35437F202C78}" type="slidenum">
              <a:rPr lang="es-ES" smtClean="0"/>
              <a:pPr/>
              <a:t>‹Nº›</a:t>
            </a:fld>
            <a:endParaRPr lang="es-E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7AD4562-B94E-4044-8033-EA7B801F9B27}" type="datetimeFigureOut">
              <a:rPr lang="es-ES" smtClean="0"/>
              <a:pPr/>
              <a:t>28/10/2013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6C4FF66-F11D-496F-A37A-35437F202C78}" type="slidenum">
              <a:rPr lang="es-ES" smtClean="0"/>
              <a:pPr/>
              <a:t>‹Nº›</a:t>
            </a:fld>
            <a:endParaRPr lang="es-E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D4562-B94E-4044-8033-EA7B801F9B27}" type="datetimeFigureOut">
              <a:rPr lang="es-ES" smtClean="0"/>
              <a:pPr/>
              <a:t>28/10/2013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C4FF66-F11D-496F-A37A-35437F202C7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REUFOD\imagenes Varias de Visual Basic\Imagen 10.jpg"/>
          <p:cNvPicPr>
            <a:picLocks noChangeAspect="1" noChangeArrowheads="1"/>
          </p:cNvPicPr>
          <p:nvPr/>
        </p:nvPicPr>
        <p:blipFill>
          <a:blip r:embed="rId2" cstate="print"/>
          <a:srcRect/>
          <a:stretch>
            <a:fillRect/>
          </a:stretch>
        </p:blipFill>
        <p:spPr bwMode="auto">
          <a:xfrm>
            <a:off x="1979712" y="0"/>
            <a:ext cx="7164288" cy="6858000"/>
          </a:xfrm>
          <a:prstGeom prst="rect">
            <a:avLst/>
          </a:prstGeom>
          <a:noFill/>
        </p:spPr>
      </p:pic>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Clasificación de los lenguajes de Programación </a:t>
            </a:r>
            <a:endParaRPr lang="es-ES" sz="2800" dirty="0">
              <a:solidFill>
                <a:srgbClr val="0070C0"/>
              </a:solidFill>
              <a:latin typeface="Arial Narrow" pitchFamily="34" charset="0"/>
            </a:endParaRPr>
          </a:p>
        </p:txBody>
      </p:sp>
      <p:sp>
        <p:nvSpPr>
          <p:cNvPr id="18" name="17 Rectángulo"/>
          <p:cNvSpPr/>
          <p:nvPr/>
        </p:nvSpPr>
        <p:spPr>
          <a:xfrm>
            <a:off x="2627784" y="1124744"/>
            <a:ext cx="4271106" cy="369332"/>
          </a:xfrm>
          <a:prstGeom prst="rect">
            <a:avLst/>
          </a:prstGeom>
        </p:spPr>
        <p:txBody>
          <a:bodyPr wrap="none">
            <a:spAutoFit/>
          </a:bodyPr>
          <a:lstStyle/>
          <a:p>
            <a:r>
              <a:rPr lang="es-ES" b="1" dirty="0" smtClean="0"/>
              <a:t>LENGUAJES DE BAJO NIVEL (ensamblador):</a:t>
            </a:r>
          </a:p>
        </p:txBody>
      </p:sp>
      <p:sp>
        <p:nvSpPr>
          <p:cNvPr id="12" name="11 Rectángulo"/>
          <p:cNvSpPr/>
          <p:nvPr/>
        </p:nvSpPr>
        <p:spPr>
          <a:xfrm>
            <a:off x="2699792" y="1628800"/>
            <a:ext cx="6120680" cy="4832092"/>
          </a:xfrm>
          <a:prstGeom prst="rect">
            <a:avLst/>
          </a:prstGeom>
        </p:spPr>
        <p:txBody>
          <a:bodyPr wrap="square">
            <a:spAutoFit/>
          </a:bodyPr>
          <a:lstStyle/>
          <a:p>
            <a:pPr algn="just"/>
            <a:r>
              <a:rPr lang="es-ES" sz="1400" dirty="0" smtClean="0"/>
              <a:t>El lenguaje de bajo nivel por excelencia es el ensamblador. El lenguaje ensamblador es el primer intento de sustituir el lenguaje maquina por otro más similar a los utilizados por las personas. Este intenta des flexibilizar la representación de los diferentes campos. Esa flexibilidad se consigue no escribiendo los campos en binario y aproximando la escritura al lenguaje. </a:t>
            </a:r>
          </a:p>
          <a:p>
            <a:pPr algn="just"/>
            <a:endParaRPr lang="es-ES" sz="1400" dirty="0" smtClean="0"/>
          </a:p>
          <a:p>
            <a:pPr algn="just"/>
            <a:r>
              <a:rPr lang="es-ES" sz="1400" dirty="0" smtClean="0"/>
              <a:t>A principios de la década de los 50 y con el fin de facilitar la labor de los programadores, se desarrollaron códigos mnemotécnicos para las operaciones y direcciones simbólicas. </a:t>
            </a:r>
            <a:r>
              <a:rPr lang="es-ES" sz="1400" b="1" dirty="0" smtClean="0"/>
              <a:t>Los códigos mnemotécnicas son los símbolos alfabéticos del lenguaje maquina. </a:t>
            </a:r>
            <a:r>
              <a:rPr lang="es-ES" sz="1400" dirty="0" smtClean="0"/>
              <a:t>La computadora sigue utilizando el lenguaje maquina para procesar los datos, pero los programas ensambladores traducen antes los símbolos de código de operación especificados a sus equivalentes en el lenguaje maquina. </a:t>
            </a:r>
          </a:p>
          <a:p>
            <a:pPr algn="just"/>
            <a:endParaRPr lang="es-ES" sz="1400" dirty="0" smtClean="0"/>
          </a:p>
          <a:p>
            <a:pPr algn="just"/>
            <a:r>
              <a:rPr lang="es-ES" sz="1400" dirty="0" smtClean="0"/>
              <a:t>En la actualidad los programadores no asignan números de dirección reales a los datos simbólicos, simplemente especifican donde quieren que se coloque la primera localidad del programa y el programa ensamblador se encarga de lo demás, asigna localidades tanto para las instrucciones como los datos. </a:t>
            </a:r>
          </a:p>
          <a:p>
            <a:pPr algn="just"/>
            <a:endParaRPr lang="es-ES" sz="1400" dirty="0" smtClean="0"/>
          </a:p>
          <a:p>
            <a:pPr algn="just"/>
            <a:r>
              <a:rPr lang="es-ES" sz="1400" dirty="0" smtClean="0"/>
              <a:t>Estos programas de ensamble o ensambladores también permiten a la computadora convertir las instrucciones en lenguaje ensamblador del programador en su propio código maquina. </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Clasificación de los lenguajes de Programación </a:t>
            </a:r>
            <a:endParaRPr lang="es-ES" sz="2800" dirty="0">
              <a:solidFill>
                <a:srgbClr val="0070C0"/>
              </a:solidFill>
              <a:latin typeface="Arial Narrow" pitchFamily="34" charset="0"/>
            </a:endParaRPr>
          </a:p>
        </p:txBody>
      </p:sp>
      <p:sp>
        <p:nvSpPr>
          <p:cNvPr id="18" name="17 Rectángulo"/>
          <p:cNvSpPr/>
          <p:nvPr/>
        </p:nvSpPr>
        <p:spPr>
          <a:xfrm>
            <a:off x="2627784" y="1124744"/>
            <a:ext cx="4271106" cy="369332"/>
          </a:xfrm>
          <a:prstGeom prst="rect">
            <a:avLst/>
          </a:prstGeom>
        </p:spPr>
        <p:txBody>
          <a:bodyPr wrap="none">
            <a:spAutoFit/>
          </a:bodyPr>
          <a:lstStyle/>
          <a:p>
            <a:r>
              <a:rPr lang="es-ES" b="1" dirty="0" smtClean="0"/>
              <a:t>LENGUAJES DE BAJO NIVEL (ensamblador):</a:t>
            </a:r>
          </a:p>
        </p:txBody>
      </p:sp>
      <p:sp>
        <p:nvSpPr>
          <p:cNvPr id="12" name="11 Rectángulo"/>
          <p:cNvSpPr/>
          <p:nvPr/>
        </p:nvSpPr>
        <p:spPr>
          <a:xfrm>
            <a:off x="2627784" y="1606212"/>
            <a:ext cx="6120680" cy="5078313"/>
          </a:xfrm>
          <a:prstGeom prst="rect">
            <a:avLst/>
          </a:prstGeom>
        </p:spPr>
        <p:txBody>
          <a:bodyPr wrap="square">
            <a:spAutoFit/>
          </a:bodyPr>
          <a:lstStyle/>
          <a:p>
            <a:pPr algn="just"/>
            <a:r>
              <a:rPr lang="es-ES" sz="1600" dirty="0" smtClean="0">
                <a:latin typeface="Arial Narrow" pitchFamily="34" charset="0"/>
              </a:rPr>
              <a:t>Se llama </a:t>
            </a:r>
            <a:r>
              <a:rPr lang="es-ES" sz="1600" b="1" dirty="0" smtClean="0">
                <a:latin typeface="Arial Narrow" pitchFamily="34" charset="0"/>
              </a:rPr>
              <a:t>Programa fuente </a:t>
            </a:r>
            <a:r>
              <a:rPr lang="es-ES" sz="1600" dirty="0" smtClean="0">
                <a:latin typeface="Arial Narrow" pitchFamily="34" charset="0"/>
              </a:rPr>
              <a:t>a un programa de instrucciones escrito en lenguaje ensamblador por un programador.</a:t>
            </a:r>
          </a:p>
          <a:p>
            <a:pPr algn="just"/>
            <a:endParaRPr lang="es-ES" sz="1600" dirty="0" smtClean="0">
              <a:latin typeface="Arial Narrow" pitchFamily="34" charset="0"/>
            </a:endParaRPr>
          </a:p>
          <a:p>
            <a:pPr algn="just"/>
            <a:r>
              <a:rPr lang="es-ES" sz="1600" dirty="0" smtClean="0">
                <a:latin typeface="Arial Narrow" pitchFamily="34" charset="0"/>
              </a:rPr>
              <a:t>Después de que el ensamblador convierte el programa fuente en código maquina a este se le denomina </a:t>
            </a:r>
            <a:r>
              <a:rPr lang="es-ES" sz="1600" b="1" dirty="0" smtClean="0">
                <a:latin typeface="Arial Narrow" pitchFamily="34" charset="0"/>
              </a:rPr>
              <a:t>Programa objeto</a:t>
            </a:r>
            <a:r>
              <a:rPr lang="es-ES" sz="1600" dirty="0" smtClean="0">
                <a:latin typeface="Arial Narrow" pitchFamily="34" charset="0"/>
              </a:rPr>
              <a:t>. </a:t>
            </a:r>
          </a:p>
          <a:p>
            <a:pPr algn="just"/>
            <a:endParaRPr lang="es-ES" sz="1600" dirty="0" smtClean="0">
              <a:latin typeface="Arial Narrow" pitchFamily="34" charset="0"/>
            </a:endParaRPr>
          </a:p>
          <a:p>
            <a:pPr algn="just"/>
            <a:r>
              <a:rPr lang="es-ES" sz="1600" dirty="0" smtClean="0">
                <a:latin typeface="Arial Narrow" pitchFamily="34" charset="0"/>
              </a:rPr>
              <a:t>Para los programadores es más fácil escribir instrucciones en un lenguaje ensamblador que en código de lenguaje maquina pero es posible que se requieran dos corridas de computadora antes de que se puedan utilizar las instrucciones del programa fuente para producir las salidas deseadas. </a:t>
            </a:r>
          </a:p>
          <a:p>
            <a:pPr algn="just"/>
            <a:endParaRPr lang="es-ES" sz="1600" dirty="0" smtClean="0">
              <a:latin typeface="Arial Narrow" pitchFamily="34" charset="0"/>
            </a:endParaRPr>
          </a:p>
          <a:p>
            <a:pPr algn="just"/>
            <a:r>
              <a:rPr lang="es-ES" sz="1600" dirty="0" smtClean="0">
                <a:latin typeface="Arial Narrow" pitchFamily="34" charset="0"/>
              </a:rPr>
              <a:t>El lenguaje de bajo nivel es el lenguaje de programación que el ordenador puede entender a la hora de ejecutar programas, lo que aumenta su velocidad de ejecución, pues no necesita un intérprete que traduzca cada línea  de instrucciones.</a:t>
            </a:r>
          </a:p>
          <a:p>
            <a:pPr algn="just"/>
            <a:endParaRPr lang="es-ES" sz="1400" dirty="0" smtClean="0">
              <a:latin typeface="Arial Narrow" pitchFamily="34" charset="0"/>
            </a:endParaRPr>
          </a:p>
          <a:p>
            <a:pPr algn="just"/>
            <a:r>
              <a:rPr lang="es-ES" sz="1400" b="1" dirty="0" smtClean="0">
                <a:solidFill>
                  <a:schemeClr val="accent6">
                    <a:lumMod val="75000"/>
                  </a:schemeClr>
                </a:solidFill>
                <a:latin typeface="Arial Narrow" pitchFamily="34" charset="0"/>
              </a:rPr>
              <a:t>Visto a muy bajo nivel, los microprocesadores procesan exclusivamente señales electrónicas binarias. Dar una instrucción a un microprocesador supone en realidad enviar series de unos y ceros espaciadas en el tiempo de una forma determinada. Esta secuencia de señales se denomina código máquina. El código representa normalmente datos y números e instrucciones para manipularlos. </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Clasificación de los lenguajes de Programación </a:t>
            </a:r>
            <a:endParaRPr lang="es-ES" sz="2800" dirty="0">
              <a:solidFill>
                <a:srgbClr val="0070C0"/>
              </a:solidFill>
              <a:latin typeface="Arial Narrow" pitchFamily="34" charset="0"/>
            </a:endParaRPr>
          </a:p>
        </p:txBody>
      </p:sp>
      <p:sp>
        <p:nvSpPr>
          <p:cNvPr id="18" name="17 Rectángulo"/>
          <p:cNvSpPr/>
          <p:nvPr/>
        </p:nvSpPr>
        <p:spPr>
          <a:xfrm>
            <a:off x="2627784" y="1124744"/>
            <a:ext cx="4271106" cy="369332"/>
          </a:xfrm>
          <a:prstGeom prst="rect">
            <a:avLst/>
          </a:prstGeom>
        </p:spPr>
        <p:txBody>
          <a:bodyPr wrap="none">
            <a:spAutoFit/>
          </a:bodyPr>
          <a:lstStyle/>
          <a:p>
            <a:r>
              <a:rPr lang="es-ES" b="1" dirty="0" smtClean="0"/>
              <a:t>LENGUAJES DE BAJO NIVEL (ensamblador):</a:t>
            </a:r>
          </a:p>
        </p:txBody>
      </p:sp>
      <p:sp>
        <p:nvSpPr>
          <p:cNvPr id="12" name="11 Rectángulo"/>
          <p:cNvSpPr/>
          <p:nvPr/>
        </p:nvSpPr>
        <p:spPr>
          <a:xfrm>
            <a:off x="2699792" y="1628800"/>
            <a:ext cx="5976664" cy="369332"/>
          </a:xfrm>
          <a:prstGeom prst="rect">
            <a:avLst/>
          </a:prstGeom>
        </p:spPr>
        <p:txBody>
          <a:bodyPr wrap="square">
            <a:spAutoFit/>
          </a:bodyPr>
          <a:lstStyle/>
          <a:p>
            <a:pPr algn="just"/>
            <a:r>
              <a:rPr lang="es-ES" b="1" dirty="0" smtClean="0">
                <a:solidFill>
                  <a:srgbClr val="FF0000"/>
                </a:solidFill>
                <a:latin typeface="Arial Narrow" pitchFamily="34" charset="0"/>
              </a:rPr>
              <a:t>Ventajas del lenguaje ensamblador frente al lenguaje máquina:</a:t>
            </a:r>
            <a:endParaRPr lang="es-ES" dirty="0">
              <a:latin typeface="Arial Narrow" pitchFamily="34" charset="0"/>
            </a:endParaRPr>
          </a:p>
        </p:txBody>
      </p:sp>
      <p:sp>
        <p:nvSpPr>
          <p:cNvPr id="13" name="12 Rectángulo"/>
          <p:cNvSpPr/>
          <p:nvPr/>
        </p:nvSpPr>
        <p:spPr>
          <a:xfrm>
            <a:off x="2627784" y="5157192"/>
            <a:ext cx="6120680" cy="1569660"/>
          </a:xfrm>
          <a:prstGeom prst="rect">
            <a:avLst/>
          </a:prstGeom>
        </p:spPr>
        <p:txBody>
          <a:bodyPr wrap="square">
            <a:spAutoFit/>
          </a:bodyPr>
          <a:lstStyle/>
          <a:p>
            <a:pPr algn="just"/>
            <a:r>
              <a:rPr lang="es-ES" sz="1200" dirty="0" smtClean="0">
                <a:latin typeface="Arial Narrow" pitchFamily="34" charset="0"/>
              </a:rPr>
              <a:t>La formación de los programadores es más compleja que la correspondiente a los programadores de alto nivel, ya que exige no solo las técnicas de programación, sino también el conocimiento del interior de la maquina El </a:t>
            </a:r>
            <a:r>
              <a:rPr lang="es-ES" sz="1200" b="1" dirty="0" smtClean="0">
                <a:latin typeface="Arial Narrow" pitchFamily="34" charset="0"/>
              </a:rPr>
              <a:t>programador ha de conocer perfectamente el hardware del equipo</a:t>
            </a:r>
            <a:r>
              <a:rPr lang="es-ES" sz="1200" dirty="0" smtClean="0">
                <a:latin typeface="Arial Narrow" pitchFamily="34" charset="0"/>
              </a:rPr>
              <a:t>, ya que maneja directamente las posiciones de memoria, registros del procesador y demás elementos físicos. Todas las instrucciones son elementales, es decir, en el programa se deben describir con el máximo detalle todas las operaciones que se han de efectuar en la maquina para la realización de cualquier proceso. Los lenguajes ensamblador tienen sus aplicaciones muy reducidas, se centran básicamente en aplicaciones de tiempo real, control de procesos y de dispositivos electrónicos.</a:t>
            </a:r>
            <a:endParaRPr lang="es-ES" sz="1200" dirty="0">
              <a:latin typeface="Arial Narrow" pitchFamily="34" charset="0"/>
            </a:endParaRPr>
          </a:p>
        </p:txBody>
      </p:sp>
      <p:sp>
        <p:nvSpPr>
          <p:cNvPr id="15" name="14 Rectángulo"/>
          <p:cNvSpPr/>
          <p:nvPr/>
        </p:nvSpPr>
        <p:spPr>
          <a:xfrm>
            <a:off x="2699792" y="1988840"/>
            <a:ext cx="6120680" cy="1600438"/>
          </a:xfrm>
          <a:prstGeom prst="rect">
            <a:avLst/>
          </a:prstGeom>
        </p:spPr>
        <p:txBody>
          <a:bodyPr wrap="square">
            <a:spAutoFit/>
          </a:bodyPr>
          <a:lstStyle/>
          <a:p>
            <a:pPr algn="just">
              <a:buFont typeface="Arial" pitchFamily="34" charset="0"/>
              <a:buChar char="•"/>
            </a:pPr>
            <a:r>
              <a:rPr lang="es-ES" sz="1400" dirty="0" smtClean="0">
                <a:latin typeface="Arial Narrow" pitchFamily="34" charset="0"/>
              </a:rPr>
              <a:t>Mayor </a:t>
            </a:r>
            <a:r>
              <a:rPr lang="es-ES" sz="1400" b="1" dirty="0" smtClean="0">
                <a:latin typeface="Arial Narrow" pitchFamily="34" charset="0"/>
              </a:rPr>
              <a:t>facilidad de codificación</a:t>
            </a:r>
          </a:p>
          <a:p>
            <a:pPr algn="just">
              <a:buFont typeface="Arial" pitchFamily="34" charset="0"/>
              <a:buChar char="•"/>
            </a:pPr>
            <a:r>
              <a:rPr lang="es-ES" sz="1400" b="1" dirty="0" smtClean="0">
                <a:latin typeface="Arial Narrow" pitchFamily="34" charset="0"/>
              </a:rPr>
              <a:t>Mayor velocidad de calculo, </a:t>
            </a:r>
            <a:r>
              <a:rPr lang="es-ES" sz="1400" dirty="0" smtClean="0">
                <a:latin typeface="Arial Narrow" pitchFamily="34" charset="0"/>
              </a:rPr>
              <a:t>ahorran tiempo y requieren menos atención a detalles. </a:t>
            </a:r>
          </a:p>
          <a:p>
            <a:pPr algn="just">
              <a:buFont typeface="Arial" pitchFamily="34" charset="0"/>
              <a:buChar char="•"/>
            </a:pPr>
            <a:r>
              <a:rPr lang="es-ES" sz="1400" dirty="0" smtClean="0">
                <a:latin typeface="Arial Narrow" pitchFamily="34" charset="0"/>
              </a:rPr>
              <a:t>Se </a:t>
            </a:r>
            <a:r>
              <a:rPr lang="es-ES" sz="1400" b="1" dirty="0" smtClean="0">
                <a:latin typeface="Arial Narrow" pitchFamily="34" charset="0"/>
              </a:rPr>
              <a:t>incurren en menos errores </a:t>
            </a:r>
            <a:r>
              <a:rPr lang="es-ES" sz="1400" dirty="0" smtClean="0">
                <a:latin typeface="Arial Narrow" pitchFamily="34" charset="0"/>
              </a:rPr>
              <a:t>y los que se cometen son más fáciles de localizar. </a:t>
            </a:r>
          </a:p>
          <a:p>
            <a:pPr algn="just">
              <a:buFont typeface="Arial" pitchFamily="34" charset="0"/>
              <a:buChar char="•"/>
            </a:pPr>
            <a:r>
              <a:rPr lang="es-ES" sz="1400" b="1" dirty="0" smtClean="0">
                <a:latin typeface="Arial Narrow" pitchFamily="34" charset="0"/>
              </a:rPr>
              <a:t>Mínima ocupación de memoria</a:t>
            </a:r>
            <a:r>
              <a:rPr lang="es-ES" sz="1400" dirty="0" smtClean="0">
                <a:latin typeface="Arial Narrow" pitchFamily="34" charset="0"/>
              </a:rPr>
              <a:t> y mínimo tiempo de ejecución en comparación con el resultado de la compilación del programa equivalente escrito en otros lenguajes. </a:t>
            </a:r>
          </a:p>
          <a:p>
            <a:pPr algn="just">
              <a:buFont typeface="Arial" pitchFamily="34" charset="0"/>
              <a:buChar char="•"/>
            </a:pPr>
            <a:r>
              <a:rPr lang="es-ES" sz="1400" dirty="0" smtClean="0">
                <a:latin typeface="Arial Narrow" pitchFamily="34" charset="0"/>
              </a:rPr>
              <a:t>Los programas en lenguaje ensamblador son </a:t>
            </a:r>
            <a:r>
              <a:rPr lang="es-ES" sz="1400" b="1" dirty="0" smtClean="0">
                <a:latin typeface="Arial Narrow" pitchFamily="34" charset="0"/>
              </a:rPr>
              <a:t>más fáciles de modificar </a:t>
            </a:r>
            <a:r>
              <a:rPr lang="es-ES" sz="1400" dirty="0" smtClean="0">
                <a:latin typeface="Arial Narrow" pitchFamily="34" charset="0"/>
              </a:rPr>
              <a:t>que los programas en lenguaje máquina</a:t>
            </a:r>
            <a:r>
              <a:rPr lang="es-ES" sz="1200" dirty="0" smtClean="0">
                <a:latin typeface="Arial Narrow" pitchFamily="34" charset="0"/>
              </a:rPr>
              <a:t>. </a:t>
            </a:r>
          </a:p>
        </p:txBody>
      </p:sp>
      <p:sp>
        <p:nvSpPr>
          <p:cNvPr id="16" name="15 Rectángulo"/>
          <p:cNvSpPr/>
          <p:nvPr/>
        </p:nvSpPr>
        <p:spPr>
          <a:xfrm>
            <a:off x="2699792" y="3645024"/>
            <a:ext cx="3744416" cy="369332"/>
          </a:xfrm>
          <a:prstGeom prst="rect">
            <a:avLst/>
          </a:prstGeom>
        </p:spPr>
        <p:txBody>
          <a:bodyPr wrap="square">
            <a:spAutoFit/>
          </a:bodyPr>
          <a:lstStyle/>
          <a:p>
            <a:pPr algn="just"/>
            <a:r>
              <a:rPr lang="es-ES" b="1" dirty="0" smtClean="0">
                <a:solidFill>
                  <a:srgbClr val="FF0000"/>
                </a:solidFill>
                <a:latin typeface="Arial Narrow" pitchFamily="34" charset="0"/>
              </a:rPr>
              <a:t>Desventajas del lenguaje ensamblador</a:t>
            </a:r>
            <a:r>
              <a:rPr lang="es-ES" dirty="0" smtClean="0">
                <a:latin typeface="Arial Narrow" pitchFamily="34" charset="0"/>
              </a:rPr>
              <a:t>:</a:t>
            </a:r>
            <a:endParaRPr lang="es-ES" dirty="0">
              <a:latin typeface="Arial Narrow" pitchFamily="34" charset="0"/>
            </a:endParaRPr>
          </a:p>
        </p:txBody>
      </p:sp>
      <p:sp>
        <p:nvSpPr>
          <p:cNvPr id="17" name="16 Rectángulo"/>
          <p:cNvSpPr/>
          <p:nvPr/>
        </p:nvSpPr>
        <p:spPr>
          <a:xfrm>
            <a:off x="2771800" y="4005064"/>
            <a:ext cx="6012160" cy="954107"/>
          </a:xfrm>
          <a:prstGeom prst="rect">
            <a:avLst/>
          </a:prstGeom>
        </p:spPr>
        <p:txBody>
          <a:bodyPr wrap="square" rIns="90000">
            <a:spAutoFit/>
          </a:bodyPr>
          <a:lstStyle/>
          <a:p>
            <a:pPr algn="just">
              <a:buFontTx/>
              <a:buChar char="-"/>
            </a:pPr>
            <a:r>
              <a:rPr lang="es-ES" sz="1400" dirty="0" smtClean="0">
                <a:latin typeface="Arial Narrow" pitchFamily="34" charset="0"/>
              </a:rPr>
              <a:t>Dependencia total de la maquina lo que </a:t>
            </a:r>
            <a:r>
              <a:rPr lang="es-ES" sz="1400" b="1" dirty="0" smtClean="0">
                <a:latin typeface="Arial Narrow" pitchFamily="34" charset="0"/>
              </a:rPr>
              <a:t>impide la transportabilidad </a:t>
            </a:r>
            <a:r>
              <a:rPr lang="es-ES" sz="1400" dirty="0" smtClean="0">
                <a:latin typeface="Arial Narrow" pitchFamily="34" charset="0"/>
              </a:rPr>
              <a:t>de los programas (posibilidad de ejecutar un programa en  diferentes máquinas). </a:t>
            </a:r>
          </a:p>
          <a:p>
            <a:pPr algn="just"/>
            <a:r>
              <a:rPr lang="es-ES" sz="1400" dirty="0" smtClean="0">
                <a:latin typeface="Arial Narrow" pitchFamily="34" charset="0"/>
              </a:rPr>
              <a:t>- El lenguaje ensamblador del PC es </a:t>
            </a:r>
            <a:r>
              <a:rPr lang="es-ES" sz="1400" b="1" dirty="0" smtClean="0">
                <a:latin typeface="Arial Narrow" pitchFamily="34" charset="0"/>
              </a:rPr>
              <a:t>distinto del lenguaje ensamblador </a:t>
            </a:r>
            <a:r>
              <a:rPr lang="es-ES" sz="1400" dirty="0" smtClean="0">
                <a:latin typeface="Arial Narrow" pitchFamily="34" charset="0"/>
              </a:rPr>
              <a:t>del Apple </a:t>
            </a:r>
            <a:r>
              <a:rPr lang="es-ES" sz="1400" dirty="0" err="1" smtClean="0">
                <a:latin typeface="Arial Narrow" pitchFamily="34" charset="0"/>
              </a:rPr>
              <a:t>Machintosh</a:t>
            </a:r>
            <a:r>
              <a:rPr lang="es-ES" sz="1200" dirty="0" smtClean="0">
                <a:latin typeface="Arial Narrow" pitchFamily="34" charset="0"/>
              </a:rPr>
              <a:t>. </a:t>
            </a:r>
            <a:endParaRPr lang="es-ES" sz="1200" dirty="0">
              <a:latin typeface="Arial Narrow" pitchFamily="34"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Clasificación de los lenguajes de Programación </a:t>
            </a:r>
            <a:endParaRPr lang="es-ES" sz="2800" dirty="0">
              <a:solidFill>
                <a:srgbClr val="0070C0"/>
              </a:solidFill>
              <a:latin typeface="Arial Narrow" pitchFamily="34" charset="0"/>
            </a:endParaRPr>
          </a:p>
        </p:txBody>
      </p:sp>
      <p:sp>
        <p:nvSpPr>
          <p:cNvPr id="18" name="17 Rectángulo"/>
          <p:cNvSpPr/>
          <p:nvPr/>
        </p:nvSpPr>
        <p:spPr>
          <a:xfrm>
            <a:off x="2699792" y="1196752"/>
            <a:ext cx="2737031" cy="369332"/>
          </a:xfrm>
          <a:prstGeom prst="rect">
            <a:avLst/>
          </a:prstGeom>
        </p:spPr>
        <p:txBody>
          <a:bodyPr wrap="none">
            <a:spAutoFit/>
          </a:bodyPr>
          <a:lstStyle/>
          <a:p>
            <a:r>
              <a:rPr lang="es-ES" b="1" dirty="0" smtClean="0"/>
              <a:t>LENGUAJES DE ALTO NIVEL</a:t>
            </a:r>
          </a:p>
        </p:txBody>
      </p:sp>
      <p:sp>
        <p:nvSpPr>
          <p:cNvPr id="15" name="14 Rectángulo"/>
          <p:cNvSpPr/>
          <p:nvPr/>
        </p:nvSpPr>
        <p:spPr>
          <a:xfrm>
            <a:off x="2555776" y="1628800"/>
            <a:ext cx="6048672" cy="3693319"/>
          </a:xfrm>
          <a:prstGeom prst="rect">
            <a:avLst/>
          </a:prstGeom>
        </p:spPr>
        <p:txBody>
          <a:bodyPr wrap="square">
            <a:spAutoFit/>
          </a:bodyPr>
          <a:lstStyle/>
          <a:p>
            <a:pPr algn="just"/>
            <a:r>
              <a:rPr lang="es-ES" sz="1300" dirty="0" smtClean="0">
                <a:latin typeface="Arial Narrow" pitchFamily="34" charset="0"/>
              </a:rPr>
              <a:t>Son lenguajes de programación en los que las instrucciones enviadas para que el ordenador ejecute ciertas órdenes son similares al lenguaje humano.  Estos lenguajes son los mas utilizado por los programadores. Están diseñados para que las personas escriban y entiendan los programas de un modo mucho mas fácil que los lenguajes máquina y Ensamblador. </a:t>
            </a:r>
          </a:p>
          <a:p>
            <a:pPr algn="just"/>
            <a:endParaRPr lang="es-ES" sz="1300" dirty="0" smtClean="0">
              <a:latin typeface="Arial Narrow" pitchFamily="34" charset="0"/>
            </a:endParaRPr>
          </a:p>
          <a:p>
            <a:pPr algn="just"/>
            <a:r>
              <a:rPr lang="es-ES" sz="1300" dirty="0" smtClean="0">
                <a:latin typeface="Arial Narrow" pitchFamily="34" charset="0"/>
              </a:rPr>
              <a:t>Los lenguajes de alto nivel son normalmente fáciles de aprender porque están formados por elementos de lenguajes naturales, como el inglés. En BASIC, el lenguaje de alto nivel más conocido, los comandos como IF CONTADOR=10 THEN STOP pueden utilizarse para pedir a la computadora que pare si CONTADOR es igual a diez. </a:t>
            </a:r>
          </a:p>
          <a:p>
            <a:pPr algn="just"/>
            <a:endParaRPr lang="es-ES" sz="1300" dirty="0" smtClean="0">
              <a:latin typeface="Arial Narrow" pitchFamily="34" charset="0"/>
            </a:endParaRPr>
          </a:p>
          <a:p>
            <a:pPr algn="just"/>
            <a:r>
              <a:rPr lang="es-ES" sz="1300" dirty="0" smtClean="0">
                <a:latin typeface="Arial Narrow" pitchFamily="34" charset="0"/>
              </a:rPr>
              <a:t>Por desgracia para muchas personas esta forma de trabajar es un poco frustrante, dado que a pesar de que las computadoras parecen comprender un lenguaje natural, lo hacen en realidad de una forma rígida y sistemática</a:t>
            </a:r>
          </a:p>
          <a:p>
            <a:pPr algn="just"/>
            <a:endParaRPr lang="es-ES" sz="1300" dirty="0" smtClean="0">
              <a:latin typeface="Arial Narrow" pitchFamily="34" charset="0"/>
            </a:endParaRPr>
          </a:p>
          <a:p>
            <a:pPr algn="just"/>
            <a:r>
              <a:rPr lang="es-ES" sz="1300" dirty="0" smtClean="0">
                <a:latin typeface="Arial Narrow" pitchFamily="34" charset="0"/>
              </a:rPr>
              <a:t>Un programa escrito en lenguaje de alto nivel es independiente de la máquina (las instrucciones no dependen del diseño del hardware o de una computadora en particular), por lo que estos programas son portables o transportables. Los programas escritos en lenguaje de alto nivel pueden ser ejecutados con poca o ninguna modificación en diferentes tipos de computadoras.  </a:t>
            </a:r>
            <a:endParaRPr lang="es-ES" sz="1300" dirty="0">
              <a:latin typeface="Arial Narrow" pitchFamily="34" charset="0"/>
            </a:endParaRPr>
          </a:p>
        </p:txBody>
      </p:sp>
      <p:sp>
        <p:nvSpPr>
          <p:cNvPr id="16" name="15 Rectángulo"/>
          <p:cNvSpPr/>
          <p:nvPr/>
        </p:nvSpPr>
        <p:spPr>
          <a:xfrm>
            <a:off x="3707904" y="5517232"/>
            <a:ext cx="5004048" cy="738664"/>
          </a:xfrm>
          <a:prstGeom prst="rect">
            <a:avLst/>
          </a:prstGeom>
        </p:spPr>
        <p:txBody>
          <a:bodyPr wrap="square">
            <a:spAutoFit/>
          </a:bodyPr>
          <a:lstStyle/>
          <a:p>
            <a:pPr algn="just"/>
            <a:r>
              <a:rPr lang="es-ES" sz="1400" dirty="0" smtClean="0">
                <a:latin typeface="Arial Narrow" pitchFamily="34" charset="0"/>
              </a:rPr>
              <a:t>Dado que el ordenador no es capaz de reconocer estas ordenes, es necesario el uso de un intérprete que traduzca el lenguaje de alto nivel a un lenguaje de bajo nivel que el sistema pueda entender. </a:t>
            </a:r>
            <a:endParaRPr lang="es-ES" sz="1400" dirty="0">
              <a:latin typeface="Arial Narrow" pitchFamily="34" charset="0"/>
            </a:endParaRPr>
          </a:p>
        </p:txBody>
      </p:sp>
      <p:sp>
        <p:nvSpPr>
          <p:cNvPr id="17" name="16 Rectángulo"/>
          <p:cNvSpPr/>
          <p:nvPr/>
        </p:nvSpPr>
        <p:spPr>
          <a:xfrm>
            <a:off x="2699792" y="5733256"/>
            <a:ext cx="667170" cy="369332"/>
          </a:xfrm>
          <a:prstGeom prst="rect">
            <a:avLst/>
          </a:prstGeom>
        </p:spPr>
        <p:txBody>
          <a:bodyPr wrap="none">
            <a:spAutoFit/>
          </a:bodyPr>
          <a:lstStyle/>
          <a:p>
            <a:r>
              <a:rPr lang="es-ES" b="1" dirty="0" smtClean="0">
                <a:latin typeface="Arial Narrow" pitchFamily="34" charset="0"/>
              </a:rPr>
              <a:t>Nota:</a:t>
            </a:r>
            <a:endParaRPr lang="es-ES" b="1"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Clasificación de los lenguajes de Programación </a:t>
            </a:r>
            <a:endParaRPr lang="es-ES" sz="2800" dirty="0">
              <a:solidFill>
                <a:srgbClr val="0070C0"/>
              </a:solidFill>
              <a:latin typeface="Arial Narrow" pitchFamily="34" charset="0"/>
            </a:endParaRPr>
          </a:p>
        </p:txBody>
      </p:sp>
      <p:sp>
        <p:nvSpPr>
          <p:cNvPr id="18" name="17 Rectángulo"/>
          <p:cNvSpPr/>
          <p:nvPr/>
        </p:nvSpPr>
        <p:spPr>
          <a:xfrm>
            <a:off x="2699792" y="1196752"/>
            <a:ext cx="3585212" cy="461665"/>
          </a:xfrm>
          <a:prstGeom prst="rect">
            <a:avLst/>
          </a:prstGeom>
        </p:spPr>
        <p:txBody>
          <a:bodyPr wrap="none">
            <a:spAutoFit/>
          </a:bodyPr>
          <a:lstStyle/>
          <a:p>
            <a:r>
              <a:rPr lang="es-ES" sz="2400" b="1" dirty="0" smtClean="0"/>
              <a:t>LENGUAJES DE ALTO NIVEL</a:t>
            </a:r>
          </a:p>
        </p:txBody>
      </p:sp>
      <p:sp>
        <p:nvSpPr>
          <p:cNvPr id="15" name="14 Rectángulo"/>
          <p:cNvSpPr/>
          <p:nvPr/>
        </p:nvSpPr>
        <p:spPr>
          <a:xfrm>
            <a:off x="2627784" y="2060848"/>
            <a:ext cx="5904656" cy="400110"/>
          </a:xfrm>
          <a:prstGeom prst="rect">
            <a:avLst/>
          </a:prstGeom>
        </p:spPr>
        <p:txBody>
          <a:bodyPr wrap="square">
            <a:spAutoFit/>
          </a:bodyPr>
          <a:lstStyle/>
          <a:p>
            <a:r>
              <a:rPr lang="es-ES" sz="2000" b="1" dirty="0" smtClean="0">
                <a:solidFill>
                  <a:srgbClr val="FF0000"/>
                </a:solidFill>
                <a:latin typeface="Arial Narrow" pitchFamily="34" charset="0"/>
              </a:rPr>
              <a:t>Algunas Desventajas de los lenguajes de alto nivel</a:t>
            </a:r>
            <a:endParaRPr lang="es-ES" sz="2000" dirty="0">
              <a:solidFill>
                <a:srgbClr val="FF0000"/>
              </a:solidFill>
              <a:latin typeface="Arial Narrow" pitchFamily="34" charset="0"/>
            </a:endParaRPr>
          </a:p>
        </p:txBody>
      </p:sp>
      <p:sp>
        <p:nvSpPr>
          <p:cNvPr id="12" name="11 Rectángulo"/>
          <p:cNvSpPr/>
          <p:nvPr/>
        </p:nvSpPr>
        <p:spPr>
          <a:xfrm>
            <a:off x="2843808" y="2780928"/>
            <a:ext cx="5688632" cy="3170099"/>
          </a:xfrm>
          <a:prstGeom prst="rect">
            <a:avLst/>
          </a:prstGeom>
        </p:spPr>
        <p:txBody>
          <a:bodyPr wrap="square">
            <a:spAutoFit/>
          </a:bodyPr>
          <a:lstStyle/>
          <a:p>
            <a:pPr algn="just"/>
            <a:r>
              <a:rPr lang="es-ES" sz="2000" dirty="0" smtClean="0">
                <a:latin typeface="Arial Narrow" pitchFamily="34" charset="0"/>
              </a:rPr>
              <a:t>incremento del tiempo de puesta a punto al necesitarse diferentes traducciones del programa fuente para conseguir el programa definitivo. </a:t>
            </a:r>
          </a:p>
          <a:p>
            <a:pPr algn="just"/>
            <a:endParaRPr lang="es-ES" sz="2000" dirty="0" smtClean="0">
              <a:latin typeface="Arial Narrow" pitchFamily="34" charset="0"/>
            </a:endParaRPr>
          </a:p>
          <a:p>
            <a:pPr algn="just"/>
            <a:r>
              <a:rPr lang="es-ES" sz="2000" dirty="0" smtClean="0">
                <a:latin typeface="Arial Narrow" pitchFamily="34" charset="0"/>
              </a:rPr>
              <a:t>No se aprovechan los recursos internos de la maquina que se explotan mucho mejor en lenguajes máquina y ensambladores. </a:t>
            </a:r>
          </a:p>
          <a:p>
            <a:pPr algn="just"/>
            <a:endParaRPr lang="es-ES" sz="2000" dirty="0" smtClean="0">
              <a:latin typeface="Arial Narrow" pitchFamily="34" charset="0"/>
            </a:endParaRPr>
          </a:p>
          <a:p>
            <a:pPr algn="just"/>
            <a:r>
              <a:rPr lang="es-ES" sz="2000" dirty="0" smtClean="0">
                <a:latin typeface="Arial Narrow" pitchFamily="34" charset="0"/>
              </a:rPr>
              <a:t>Aumento de la ocupación de memoria. El tiempo de ejecución de los programas es mucho mayor.</a:t>
            </a:r>
            <a:endParaRPr lang="es-ES" sz="2000" dirty="0">
              <a:latin typeface="Arial Narrow" pitchFamily="34" charset="0"/>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Clasificación de los lenguajes de Programación </a:t>
            </a:r>
            <a:endParaRPr lang="es-ES" sz="2800" dirty="0">
              <a:solidFill>
                <a:srgbClr val="0070C0"/>
              </a:solidFill>
              <a:latin typeface="Arial Narrow" pitchFamily="34" charset="0"/>
            </a:endParaRPr>
          </a:p>
        </p:txBody>
      </p:sp>
      <p:sp>
        <p:nvSpPr>
          <p:cNvPr id="18" name="17 Rectángulo"/>
          <p:cNvSpPr/>
          <p:nvPr/>
        </p:nvSpPr>
        <p:spPr>
          <a:xfrm>
            <a:off x="2699792" y="1196752"/>
            <a:ext cx="2737031" cy="369332"/>
          </a:xfrm>
          <a:prstGeom prst="rect">
            <a:avLst/>
          </a:prstGeom>
        </p:spPr>
        <p:txBody>
          <a:bodyPr wrap="none">
            <a:spAutoFit/>
          </a:bodyPr>
          <a:lstStyle/>
          <a:p>
            <a:r>
              <a:rPr lang="es-ES" b="1" dirty="0" smtClean="0"/>
              <a:t>LENGUAJES DE ALTO NIVEL</a:t>
            </a:r>
          </a:p>
        </p:txBody>
      </p:sp>
      <p:sp>
        <p:nvSpPr>
          <p:cNvPr id="15" name="14 Rectángulo"/>
          <p:cNvSpPr/>
          <p:nvPr/>
        </p:nvSpPr>
        <p:spPr>
          <a:xfrm>
            <a:off x="2555776" y="1556792"/>
            <a:ext cx="5760640" cy="400110"/>
          </a:xfrm>
          <a:prstGeom prst="rect">
            <a:avLst/>
          </a:prstGeom>
        </p:spPr>
        <p:txBody>
          <a:bodyPr wrap="square">
            <a:spAutoFit/>
          </a:bodyPr>
          <a:lstStyle/>
          <a:p>
            <a:r>
              <a:rPr lang="es-ES" sz="2000" b="1" dirty="0" smtClean="0">
                <a:solidFill>
                  <a:srgbClr val="FF0000"/>
                </a:solidFill>
                <a:latin typeface="Arial Narrow" pitchFamily="34" charset="0"/>
              </a:rPr>
              <a:t>Algunas Desventajas de los lenguajes de alto nivel</a:t>
            </a:r>
            <a:endParaRPr lang="es-ES" sz="2000" dirty="0">
              <a:solidFill>
                <a:srgbClr val="FF0000"/>
              </a:solidFill>
              <a:latin typeface="Arial Narrow" pitchFamily="34" charset="0"/>
            </a:endParaRPr>
          </a:p>
        </p:txBody>
      </p:sp>
      <p:sp>
        <p:nvSpPr>
          <p:cNvPr id="12" name="11 Rectángulo"/>
          <p:cNvSpPr/>
          <p:nvPr/>
        </p:nvSpPr>
        <p:spPr>
          <a:xfrm>
            <a:off x="2843808" y="2060848"/>
            <a:ext cx="5688632" cy="3970318"/>
          </a:xfrm>
          <a:prstGeom prst="rect">
            <a:avLst/>
          </a:prstGeom>
        </p:spPr>
        <p:txBody>
          <a:bodyPr wrap="square">
            <a:spAutoFit/>
          </a:bodyPr>
          <a:lstStyle/>
          <a:p>
            <a:pPr algn="just"/>
            <a:r>
              <a:rPr lang="es-ES" dirty="0" smtClean="0">
                <a:latin typeface="Arial Narrow" pitchFamily="34" charset="0"/>
              </a:rPr>
              <a:t>incremento del tiempo de puesta a punto al necesitarse diferentes traducciones del programa fuente para conseguir el programa definitivo. </a:t>
            </a:r>
          </a:p>
          <a:p>
            <a:pPr algn="just"/>
            <a:endParaRPr lang="es-ES" dirty="0" smtClean="0">
              <a:latin typeface="Arial Narrow" pitchFamily="34" charset="0"/>
            </a:endParaRPr>
          </a:p>
          <a:p>
            <a:pPr algn="just"/>
            <a:r>
              <a:rPr lang="es-ES" dirty="0" smtClean="0">
                <a:latin typeface="Arial Narrow" pitchFamily="34" charset="0"/>
              </a:rPr>
              <a:t>No se aprovechan los recursos internos de la maquina que se explotan mucho mejor en lenguajes máquina y ensambladores. </a:t>
            </a:r>
          </a:p>
          <a:p>
            <a:pPr algn="just"/>
            <a:endParaRPr lang="es-ES" dirty="0" smtClean="0">
              <a:latin typeface="Arial Narrow" pitchFamily="34" charset="0"/>
            </a:endParaRPr>
          </a:p>
          <a:p>
            <a:pPr algn="just"/>
            <a:r>
              <a:rPr lang="es-ES" dirty="0" smtClean="0">
                <a:latin typeface="Arial Narrow" pitchFamily="34" charset="0"/>
              </a:rPr>
              <a:t>Aumento de la ocupación de memoria. El tiempo de ejecución de los programas es mucho mayor.</a:t>
            </a:r>
          </a:p>
          <a:p>
            <a:pPr algn="just"/>
            <a:endParaRPr lang="es-ES" dirty="0" smtClean="0">
              <a:latin typeface="Arial Narrow" pitchFamily="34" charset="0"/>
            </a:endParaRPr>
          </a:p>
          <a:p>
            <a:pPr algn="just"/>
            <a:r>
              <a:rPr lang="es-ES" dirty="0" smtClean="0">
                <a:latin typeface="Arial Narrow" pitchFamily="34" charset="0"/>
              </a:rPr>
              <a:t>Se puede decir que el principal problema que presentan los lenguajes de alto nivel es la gran cantidad de ellos que existen actualmente en uso, además de las diferentes versiones o dialectos que se han desarrollado de algunos de ellos.</a:t>
            </a:r>
            <a:endParaRPr lang="es-ES" dirty="0">
              <a:latin typeface="Arial Narrow" pitchFamily="34" charset="0"/>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44624"/>
            <a:ext cx="6480720"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Clasificación de los lenguajes de Programación</a:t>
            </a:r>
            <a:endParaRPr lang="es-ES" sz="2800" dirty="0">
              <a:solidFill>
                <a:srgbClr val="0070C0"/>
              </a:solidFill>
              <a:latin typeface="Arial Narrow" pitchFamily="34" charset="0"/>
            </a:endParaRPr>
          </a:p>
        </p:txBody>
      </p:sp>
      <p:sp>
        <p:nvSpPr>
          <p:cNvPr id="18" name="17 Rectángulo"/>
          <p:cNvSpPr/>
          <p:nvPr/>
        </p:nvSpPr>
        <p:spPr>
          <a:xfrm>
            <a:off x="2915816" y="1052736"/>
            <a:ext cx="5623654" cy="1200329"/>
          </a:xfrm>
          <a:prstGeom prst="rect">
            <a:avLst/>
          </a:prstGeom>
        </p:spPr>
        <p:txBody>
          <a:bodyPr wrap="none">
            <a:spAutoFit/>
          </a:bodyPr>
          <a:lstStyle/>
          <a:p>
            <a:pPr algn="ctr"/>
            <a:r>
              <a:rPr lang="es-ES" sz="3600" b="1" dirty="0" smtClean="0">
                <a:solidFill>
                  <a:srgbClr val="0070C0"/>
                </a:solidFill>
              </a:rPr>
              <a:t>Clasificación General De Los </a:t>
            </a:r>
          </a:p>
          <a:p>
            <a:pPr algn="ctr"/>
            <a:r>
              <a:rPr lang="es-ES" sz="3600" b="1" dirty="0" smtClean="0">
                <a:solidFill>
                  <a:srgbClr val="0070C0"/>
                </a:solidFill>
              </a:rPr>
              <a:t>Lenguajes De Alto Nivel</a:t>
            </a:r>
          </a:p>
        </p:txBody>
      </p:sp>
      <p:sp>
        <p:nvSpPr>
          <p:cNvPr id="13" name="12 Rectángulo"/>
          <p:cNvSpPr/>
          <p:nvPr/>
        </p:nvSpPr>
        <p:spPr>
          <a:xfrm>
            <a:off x="5796136" y="3212976"/>
            <a:ext cx="2808312" cy="224676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s-ES" sz="2800" dirty="0" smtClean="0">
                <a:latin typeface="Arial Narrow" pitchFamily="34" charset="0"/>
              </a:rPr>
              <a:t>Por el Desarrollo de los lenguajes</a:t>
            </a:r>
          </a:p>
          <a:p>
            <a:pPr algn="ctr"/>
            <a:r>
              <a:rPr lang="es-ES" sz="2800" dirty="0" smtClean="0">
                <a:latin typeface="Arial Narrow" pitchFamily="34" charset="0"/>
              </a:rPr>
              <a:t>(Siguiendo de cerca el desarrollo de las computadoras)</a:t>
            </a:r>
            <a:endParaRPr lang="es-ES" sz="2800" dirty="0">
              <a:latin typeface="Arial Narrow" pitchFamily="34" charset="0"/>
            </a:endParaRPr>
          </a:p>
        </p:txBody>
      </p:sp>
      <p:sp>
        <p:nvSpPr>
          <p:cNvPr id="16" name="15 Rectángulo"/>
          <p:cNvSpPr/>
          <p:nvPr/>
        </p:nvSpPr>
        <p:spPr>
          <a:xfrm>
            <a:off x="2555776" y="3212976"/>
            <a:ext cx="3024336" cy="224676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s-ES" sz="2800" dirty="0" smtClean="0">
                <a:latin typeface="Arial Narrow" pitchFamily="34" charset="0"/>
              </a:rPr>
              <a:t>Por la forma  de trabajar de los programadores y la filosofía en que fueron concebidos</a:t>
            </a:r>
            <a:endParaRPr lang="es-ES" sz="2800" dirty="0">
              <a:latin typeface="Arial Narrow" pitchFamily="34" charset="0"/>
            </a:endParaRPr>
          </a:p>
        </p:txBody>
      </p:sp>
      <p:sp>
        <p:nvSpPr>
          <p:cNvPr id="30" name="29 Abrir llave"/>
          <p:cNvSpPr/>
          <p:nvPr/>
        </p:nvSpPr>
        <p:spPr>
          <a:xfrm rot="5400000">
            <a:off x="5364088" y="-243408"/>
            <a:ext cx="504056" cy="5832648"/>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44624"/>
            <a:ext cx="6480720"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Clasificación de los lenguajes de Programación</a:t>
            </a:r>
            <a:endParaRPr lang="es-ES" sz="2800" dirty="0">
              <a:solidFill>
                <a:srgbClr val="0070C0"/>
              </a:solidFill>
              <a:latin typeface="Arial Narrow" pitchFamily="34" charset="0"/>
            </a:endParaRPr>
          </a:p>
        </p:txBody>
      </p:sp>
      <p:sp>
        <p:nvSpPr>
          <p:cNvPr id="18" name="17 Rectángulo"/>
          <p:cNvSpPr/>
          <p:nvPr/>
        </p:nvSpPr>
        <p:spPr>
          <a:xfrm>
            <a:off x="2699792" y="692696"/>
            <a:ext cx="5148012" cy="369332"/>
          </a:xfrm>
          <a:prstGeom prst="rect">
            <a:avLst/>
          </a:prstGeom>
        </p:spPr>
        <p:txBody>
          <a:bodyPr wrap="none">
            <a:spAutoFit/>
          </a:bodyPr>
          <a:lstStyle/>
          <a:p>
            <a:r>
              <a:rPr lang="es-ES" b="1" dirty="0" smtClean="0"/>
              <a:t>Clasificación General De Los Lenguajes De Alto Nivel</a:t>
            </a:r>
          </a:p>
        </p:txBody>
      </p:sp>
      <p:sp>
        <p:nvSpPr>
          <p:cNvPr id="16" name="15 Rectángulo"/>
          <p:cNvSpPr/>
          <p:nvPr/>
        </p:nvSpPr>
        <p:spPr>
          <a:xfrm>
            <a:off x="3419872" y="1124744"/>
            <a:ext cx="4680520" cy="646331"/>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s-ES" dirty="0" smtClean="0">
                <a:latin typeface="Arial Narrow" pitchFamily="34" charset="0"/>
              </a:rPr>
              <a:t>Por la forma  de trabajar de los programadores y filosofía en que fueron concebidos</a:t>
            </a:r>
            <a:endParaRPr lang="es-ES" dirty="0">
              <a:latin typeface="Arial Narrow" pitchFamily="34" charset="0"/>
            </a:endParaRPr>
          </a:p>
        </p:txBody>
      </p:sp>
      <p:sp>
        <p:nvSpPr>
          <p:cNvPr id="20" name="19 Rectángulo"/>
          <p:cNvSpPr/>
          <p:nvPr/>
        </p:nvSpPr>
        <p:spPr>
          <a:xfrm>
            <a:off x="2555776" y="2195572"/>
            <a:ext cx="3384376" cy="369332"/>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s-ES" b="1" dirty="0" smtClean="0">
                <a:latin typeface="Arial Narrow" pitchFamily="34" charset="0"/>
              </a:rPr>
              <a:t>Lenguajes imperativos</a:t>
            </a:r>
            <a:endParaRPr lang="es-ES" b="1" dirty="0"/>
          </a:p>
        </p:txBody>
      </p:sp>
      <p:sp>
        <p:nvSpPr>
          <p:cNvPr id="21" name="20 Rectángulo"/>
          <p:cNvSpPr/>
          <p:nvPr/>
        </p:nvSpPr>
        <p:spPr>
          <a:xfrm>
            <a:off x="6084168" y="2227511"/>
            <a:ext cx="2915816" cy="430887"/>
          </a:xfrm>
          <a:prstGeom prst="rect">
            <a:avLst/>
          </a:prstGeom>
        </p:spPr>
        <p:txBody>
          <a:bodyPr wrap="square">
            <a:spAutoFit/>
          </a:bodyPr>
          <a:lstStyle/>
          <a:p>
            <a:pPr algn="just"/>
            <a:r>
              <a:rPr lang="es-ES" sz="1100" dirty="0" smtClean="0">
                <a:latin typeface="Arial Narrow" pitchFamily="34" charset="0"/>
              </a:rPr>
              <a:t>Utilizan instrucciones como unidad de trabajo de los programas (Cobol, Pascal, C, Ada).</a:t>
            </a:r>
          </a:p>
        </p:txBody>
      </p:sp>
      <p:sp>
        <p:nvSpPr>
          <p:cNvPr id="22" name="21 Rectángulo"/>
          <p:cNvSpPr/>
          <p:nvPr/>
        </p:nvSpPr>
        <p:spPr>
          <a:xfrm>
            <a:off x="2555776" y="3059668"/>
            <a:ext cx="3384376" cy="369332"/>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s-ES" b="1" dirty="0" smtClean="0">
                <a:latin typeface="Arial Narrow" pitchFamily="34" charset="0"/>
              </a:rPr>
              <a:t>Lenguajes declarativos</a:t>
            </a:r>
            <a:endParaRPr lang="es-ES" b="1" dirty="0"/>
          </a:p>
        </p:txBody>
      </p:sp>
      <p:sp>
        <p:nvSpPr>
          <p:cNvPr id="23" name="22 Rectángulo"/>
          <p:cNvSpPr/>
          <p:nvPr/>
        </p:nvSpPr>
        <p:spPr>
          <a:xfrm>
            <a:off x="6084168" y="3019599"/>
            <a:ext cx="2915816" cy="600164"/>
          </a:xfrm>
          <a:prstGeom prst="rect">
            <a:avLst/>
          </a:prstGeom>
        </p:spPr>
        <p:txBody>
          <a:bodyPr wrap="square">
            <a:spAutoFit/>
          </a:bodyPr>
          <a:lstStyle/>
          <a:p>
            <a:pPr algn="just"/>
            <a:r>
              <a:rPr lang="es-ES" sz="1100" dirty="0" smtClean="0">
                <a:latin typeface="Arial Narrow" pitchFamily="34" charset="0"/>
              </a:rPr>
              <a:t>Los programas se construyen mediante descripciones de funciones o expresiones lógicas (</a:t>
            </a:r>
            <a:r>
              <a:rPr lang="es-ES" sz="1100" dirty="0" err="1" smtClean="0">
                <a:latin typeface="Arial Narrow" pitchFamily="34" charset="0"/>
              </a:rPr>
              <a:t>Lisp</a:t>
            </a:r>
            <a:r>
              <a:rPr lang="es-ES" sz="1100" dirty="0" smtClean="0">
                <a:latin typeface="Arial Narrow" pitchFamily="34" charset="0"/>
              </a:rPr>
              <a:t>, </a:t>
            </a:r>
            <a:r>
              <a:rPr lang="es-ES" sz="1100" dirty="0" err="1" smtClean="0">
                <a:latin typeface="Arial Narrow" pitchFamily="34" charset="0"/>
              </a:rPr>
              <a:t>Prolog</a:t>
            </a:r>
            <a:r>
              <a:rPr lang="es-ES" sz="1100" dirty="0" smtClean="0">
                <a:latin typeface="Arial Narrow" pitchFamily="34" charset="0"/>
              </a:rPr>
              <a:t>).</a:t>
            </a:r>
          </a:p>
        </p:txBody>
      </p:sp>
      <p:sp>
        <p:nvSpPr>
          <p:cNvPr id="24" name="23 Rectángulo"/>
          <p:cNvSpPr/>
          <p:nvPr/>
        </p:nvSpPr>
        <p:spPr>
          <a:xfrm>
            <a:off x="2555776" y="3923764"/>
            <a:ext cx="3384376" cy="369332"/>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s-ES" b="1" dirty="0" smtClean="0">
                <a:latin typeface="Arial Narrow" pitchFamily="34" charset="0"/>
              </a:rPr>
              <a:t>Lenguajes orientados a objetos</a:t>
            </a:r>
            <a:endParaRPr lang="es-ES" b="1" dirty="0"/>
          </a:p>
        </p:txBody>
      </p:sp>
      <p:sp>
        <p:nvSpPr>
          <p:cNvPr id="25" name="24 Rectángulo"/>
          <p:cNvSpPr/>
          <p:nvPr/>
        </p:nvSpPr>
        <p:spPr>
          <a:xfrm>
            <a:off x="6084168" y="3933056"/>
            <a:ext cx="2915816" cy="769441"/>
          </a:xfrm>
          <a:prstGeom prst="rect">
            <a:avLst/>
          </a:prstGeom>
        </p:spPr>
        <p:txBody>
          <a:bodyPr wrap="square">
            <a:spAutoFit/>
          </a:bodyPr>
          <a:lstStyle/>
          <a:p>
            <a:pPr algn="just"/>
            <a:r>
              <a:rPr lang="es-ES" sz="1100" dirty="0" smtClean="0">
                <a:latin typeface="Arial Narrow" pitchFamily="34" charset="0"/>
              </a:rPr>
              <a:t>El diseño de los programas se basa mas en los datos y su estructura. La unidad de proceso es el objeto y en el se incluyen los datos (variables) y las operaciones que actúan sobre ellos (</a:t>
            </a:r>
            <a:r>
              <a:rPr lang="es-ES" sz="1100" dirty="0" err="1" smtClean="0">
                <a:latin typeface="Arial Narrow" pitchFamily="34" charset="0"/>
              </a:rPr>
              <a:t>Smalltalk</a:t>
            </a:r>
            <a:r>
              <a:rPr lang="es-ES" sz="1100" dirty="0" smtClean="0">
                <a:latin typeface="Arial Narrow" pitchFamily="34" charset="0"/>
              </a:rPr>
              <a:t>, C++).</a:t>
            </a:r>
          </a:p>
        </p:txBody>
      </p:sp>
      <p:sp>
        <p:nvSpPr>
          <p:cNvPr id="26" name="25 Rectángulo"/>
          <p:cNvSpPr/>
          <p:nvPr/>
        </p:nvSpPr>
        <p:spPr>
          <a:xfrm>
            <a:off x="2555776" y="5003884"/>
            <a:ext cx="3384376" cy="369332"/>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s-ES" b="1" dirty="0" smtClean="0">
                <a:latin typeface="Arial Narrow" pitchFamily="34" charset="0"/>
              </a:rPr>
              <a:t>Lenguajes Orientados al problema</a:t>
            </a:r>
            <a:endParaRPr lang="es-ES" b="1" dirty="0"/>
          </a:p>
        </p:txBody>
      </p:sp>
      <p:sp>
        <p:nvSpPr>
          <p:cNvPr id="27" name="26 Rectángulo"/>
          <p:cNvSpPr/>
          <p:nvPr/>
        </p:nvSpPr>
        <p:spPr>
          <a:xfrm>
            <a:off x="6084168" y="4917068"/>
            <a:ext cx="2915816" cy="600164"/>
          </a:xfrm>
          <a:prstGeom prst="rect">
            <a:avLst/>
          </a:prstGeom>
        </p:spPr>
        <p:txBody>
          <a:bodyPr wrap="square">
            <a:spAutoFit/>
          </a:bodyPr>
          <a:lstStyle/>
          <a:p>
            <a:pPr algn="just"/>
            <a:r>
              <a:rPr lang="es-ES" sz="1100" dirty="0" smtClean="0">
                <a:latin typeface="Arial Narrow" pitchFamily="34" charset="0"/>
              </a:rPr>
              <a:t>Diseñados para problemas específicos, principalmente de gestión, suelen ser generadores de aplicaciones</a:t>
            </a:r>
          </a:p>
        </p:txBody>
      </p:sp>
      <p:sp>
        <p:nvSpPr>
          <p:cNvPr id="28" name="27 Rectángulo"/>
          <p:cNvSpPr/>
          <p:nvPr/>
        </p:nvSpPr>
        <p:spPr>
          <a:xfrm>
            <a:off x="2555776" y="5939988"/>
            <a:ext cx="3384376" cy="369332"/>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s-ES" b="1" dirty="0" smtClean="0">
                <a:latin typeface="Arial Narrow" pitchFamily="34" charset="0"/>
              </a:rPr>
              <a:t>Lenguajes Naturales</a:t>
            </a:r>
            <a:endParaRPr lang="es-ES" b="1" dirty="0"/>
          </a:p>
        </p:txBody>
      </p:sp>
      <p:sp>
        <p:nvSpPr>
          <p:cNvPr id="29" name="28 Rectángulo"/>
          <p:cNvSpPr/>
          <p:nvPr/>
        </p:nvSpPr>
        <p:spPr>
          <a:xfrm>
            <a:off x="6084168" y="5733256"/>
            <a:ext cx="2915816" cy="769441"/>
          </a:xfrm>
          <a:prstGeom prst="rect">
            <a:avLst/>
          </a:prstGeom>
        </p:spPr>
        <p:txBody>
          <a:bodyPr wrap="square">
            <a:spAutoFit/>
          </a:bodyPr>
          <a:lstStyle/>
          <a:p>
            <a:pPr algn="just"/>
            <a:r>
              <a:rPr lang="es-ES" sz="1100" dirty="0" smtClean="0">
                <a:latin typeface="Arial Narrow" pitchFamily="34" charset="0"/>
              </a:rPr>
              <a:t>Están desarrollándose nuevos lenguajes con el principal objetivo de aproximar el diseño y construcción de programas al lenguaje de las </a:t>
            </a:r>
            <a:r>
              <a:rPr lang="es-ES" sz="1100" dirty="0" err="1" smtClean="0">
                <a:latin typeface="Arial Narrow" pitchFamily="34" charset="0"/>
              </a:rPr>
              <a:t>personas.º</a:t>
            </a:r>
            <a:endParaRPr lang="es-ES" sz="1100" dirty="0">
              <a:latin typeface="Arial Narrow" pitchFamily="34" charset="0"/>
            </a:endParaRP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0"/>
            <a:ext cx="6480720"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Clasificación de los lenguajes de Programación </a:t>
            </a:r>
            <a:endParaRPr lang="es-ES" sz="2800" dirty="0">
              <a:solidFill>
                <a:srgbClr val="0070C0"/>
              </a:solidFill>
              <a:latin typeface="Arial Narrow" pitchFamily="34" charset="0"/>
            </a:endParaRPr>
          </a:p>
        </p:txBody>
      </p:sp>
      <p:sp>
        <p:nvSpPr>
          <p:cNvPr id="15" name="14 Rectángulo"/>
          <p:cNvSpPr/>
          <p:nvPr/>
        </p:nvSpPr>
        <p:spPr>
          <a:xfrm>
            <a:off x="2555776" y="936104"/>
            <a:ext cx="6048672" cy="120032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just"/>
            <a:r>
              <a:rPr lang="es-ES" dirty="0" smtClean="0">
                <a:latin typeface="Arial Narrow" pitchFamily="34" charset="0"/>
              </a:rPr>
              <a:t>Otra clasificación que se puede hacer es la de atendiendo al desarrollo de los lenguajes desde la aparición de las computadoras, que sigue un cierto paralelismo con las generaciones establecidas en la evolución de las mismas</a:t>
            </a:r>
            <a:r>
              <a:rPr lang="es-ES" sz="1600" dirty="0" smtClean="0">
                <a:latin typeface="Arial Narrow" pitchFamily="34" charset="0"/>
              </a:rPr>
              <a:t>:</a:t>
            </a:r>
            <a:endParaRPr lang="es-ES" sz="1600" dirty="0">
              <a:latin typeface="Arial Narrow" pitchFamily="34" charset="0"/>
            </a:endParaRPr>
          </a:p>
        </p:txBody>
      </p:sp>
      <p:sp>
        <p:nvSpPr>
          <p:cNvPr id="18" name="17 Rectángulo"/>
          <p:cNvSpPr/>
          <p:nvPr/>
        </p:nvSpPr>
        <p:spPr>
          <a:xfrm>
            <a:off x="2483768" y="2437399"/>
            <a:ext cx="1944216" cy="369332"/>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s-ES" b="1" dirty="0" smtClean="0">
                <a:latin typeface="Arial Narrow" pitchFamily="34" charset="0"/>
              </a:rPr>
              <a:t>1ra Generación</a:t>
            </a:r>
            <a:endParaRPr lang="es-ES" b="1" dirty="0"/>
          </a:p>
        </p:txBody>
      </p:sp>
      <p:sp>
        <p:nvSpPr>
          <p:cNvPr id="19" name="18 Rectángulo"/>
          <p:cNvSpPr/>
          <p:nvPr/>
        </p:nvSpPr>
        <p:spPr>
          <a:xfrm>
            <a:off x="2483768" y="3229487"/>
            <a:ext cx="1944216" cy="369332"/>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s-ES" b="1" dirty="0" smtClean="0">
                <a:latin typeface="Arial Narrow" pitchFamily="34" charset="0"/>
              </a:rPr>
              <a:t>2da  Generación</a:t>
            </a:r>
            <a:endParaRPr lang="es-ES" b="1" dirty="0"/>
          </a:p>
        </p:txBody>
      </p:sp>
      <p:sp>
        <p:nvSpPr>
          <p:cNvPr id="20" name="19 Rectángulo"/>
          <p:cNvSpPr/>
          <p:nvPr/>
        </p:nvSpPr>
        <p:spPr>
          <a:xfrm>
            <a:off x="2483768" y="4021575"/>
            <a:ext cx="1944216" cy="369332"/>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s-ES" b="1" dirty="0" smtClean="0">
                <a:latin typeface="Arial Narrow" pitchFamily="34" charset="0"/>
              </a:rPr>
              <a:t>3ra Generación. </a:t>
            </a:r>
            <a:endParaRPr lang="es-ES" b="1" dirty="0"/>
          </a:p>
        </p:txBody>
      </p:sp>
      <p:sp>
        <p:nvSpPr>
          <p:cNvPr id="21" name="20 Rectángulo"/>
          <p:cNvSpPr/>
          <p:nvPr/>
        </p:nvSpPr>
        <p:spPr>
          <a:xfrm>
            <a:off x="2483768" y="4885671"/>
            <a:ext cx="1944216" cy="369332"/>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s-ES" b="1" dirty="0" smtClean="0">
                <a:latin typeface="Arial Narrow" pitchFamily="34" charset="0"/>
              </a:rPr>
              <a:t>4ta Generación. </a:t>
            </a:r>
            <a:endParaRPr lang="es-ES" b="1" dirty="0"/>
          </a:p>
        </p:txBody>
      </p:sp>
      <p:sp>
        <p:nvSpPr>
          <p:cNvPr id="22" name="21 Rectángulo"/>
          <p:cNvSpPr/>
          <p:nvPr/>
        </p:nvSpPr>
        <p:spPr>
          <a:xfrm>
            <a:off x="4644008" y="2437399"/>
            <a:ext cx="3015569" cy="338554"/>
          </a:xfrm>
          <a:prstGeom prst="rect">
            <a:avLst/>
          </a:prstGeom>
        </p:spPr>
        <p:txBody>
          <a:bodyPr wrap="none">
            <a:spAutoFit/>
          </a:bodyPr>
          <a:lstStyle/>
          <a:p>
            <a:r>
              <a:rPr lang="es-ES" sz="1600" dirty="0" smtClean="0">
                <a:latin typeface="Arial Narrow" pitchFamily="34" charset="0"/>
              </a:rPr>
              <a:t>Lenguajes maquina y ensambladores.</a:t>
            </a:r>
            <a:endParaRPr lang="es-ES" sz="1600" dirty="0"/>
          </a:p>
        </p:txBody>
      </p:sp>
      <p:sp>
        <p:nvSpPr>
          <p:cNvPr id="23" name="22 Rectángulo"/>
          <p:cNvSpPr/>
          <p:nvPr/>
        </p:nvSpPr>
        <p:spPr>
          <a:xfrm>
            <a:off x="4644008" y="3013463"/>
            <a:ext cx="4176464" cy="584775"/>
          </a:xfrm>
          <a:prstGeom prst="rect">
            <a:avLst/>
          </a:prstGeom>
        </p:spPr>
        <p:txBody>
          <a:bodyPr wrap="square">
            <a:spAutoFit/>
          </a:bodyPr>
          <a:lstStyle/>
          <a:p>
            <a:pPr algn="just"/>
            <a:r>
              <a:rPr lang="es-ES" sz="1600" dirty="0" smtClean="0">
                <a:latin typeface="Arial Narrow" pitchFamily="34" charset="0"/>
              </a:rPr>
              <a:t>Primeros lenguajes de alto nivel imperativo (FROTRAN, COBOL).</a:t>
            </a:r>
            <a:endParaRPr lang="es-ES" sz="1600" dirty="0"/>
          </a:p>
        </p:txBody>
      </p:sp>
      <p:sp>
        <p:nvSpPr>
          <p:cNvPr id="24" name="23 Rectángulo"/>
          <p:cNvSpPr/>
          <p:nvPr/>
        </p:nvSpPr>
        <p:spPr>
          <a:xfrm>
            <a:off x="4644008" y="3805551"/>
            <a:ext cx="4176464" cy="830997"/>
          </a:xfrm>
          <a:prstGeom prst="rect">
            <a:avLst/>
          </a:prstGeom>
        </p:spPr>
        <p:txBody>
          <a:bodyPr wrap="square">
            <a:spAutoFit/>
          </a:bodyPr>
          <a:lstStyle/>
          <a:p>
            <a:pPr algn="just"/>
            <a:r>
              <a:rPr lang="es-ES" sz="1600" dirty="0" smtClean="0">
                <a:latin typeface="Arial Narrow" pitchFamily="34" charset="0"/>
              </a:rPr>
              <a:t>Lenguajes de alto nivel imperativo. Son los mas utilizados y siguen vigentes en la actualidad (ALGOL 8, PL/I, PASCAL, MODULA).</a:t>
            </a:r>
          </a:p>
        </p:txBody>
      </p:sp>
      <p:sp>
        <p:nvSpPr>
          <p:cNvPr id="25" name="24 Rectángulo"/>
          <p:cNvSpPr/>
          <p:nvPr/>
        </p:nvSpPr>
        <p:spPr>
          <a:xfrm>
            <a:off x="4716016" y="4802541"/>
            <a:ext cx="4176464" cy="584775"/>
          </a:xfrm>
          <a:prstGeom prst="rect">
            <a:avLst/>
          </a:prstGeom>
        </p:spPr>
        <p:txBody>
          <a:bodyPr wrap="square">
            <a:spAutoFit/>
          </a:bodyPr>
          <a:lstStyle/>
          <a:p>
            <a:r>
              <a:rPr lang="es-ES" sz="1600" dirty="0" smtClean="0">
                <a:latin typeface="Arial Narrow" pitchFamily="34" charset="0"/>
              </a:rPr>
              <a:t>Orientados básicamente a las aplicaciones de gestión y al manejo de bases de datos (NATURAL, SQL).</a:t>
            </a:r>
          </a:p>
        </p:txBody>
      </p:sp>
      <p:sp>
        <p:nvSpPr>
          <p:cNvPr id="26" name="25 Rectángulo"/>
          <p:cNvSpPr/>
          <p:nvPr/>
        </p:nvSpPr>
        <p:spPr>
          <a:xfrm>
            <a:off x="2483768" y="5821775"/>
            <a:ext cx="1952397" cy="369332"/>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s-ES" b="1" dirty="0" smtClean="0">
                <a:latin typeface="Arial Narrow" pitchFamily="34" charset="0"/>
              </a:rPr>
              <a:t>5ta Generación</a:t>
            </a:r>
            <a:endParaRPr lang="es-ES" b="1" dirty="0"/>
          </a:p>
        </p:txBody>
      </p:sp>
      <p:sp>
        <p:nvSpPr>
          <p:cNvPr id="27" name="26 Rectángulo"/>
          <p:cNvSpPr/>
          <p:nvPr/>
        </p:nvSpPr>
        <p:spPr>
          <a:xfrm>
            <a:off x="4716016" y="5622339"/>
            <a:ext cx="4211960" cy="830997"/>
          </a:xfrm>
          <a:prstGeom prst="rect">
            <a:avLst/>
          </a:prstGeom>
        </p:spPr>
        <p:txBody>
          <a:bodyPr wrap="square">
            <a:spAutoFit/>
          </a:bodyPr>
          <a:lstStyle/>
          <a:p>
            <a:pPr algn="just"/>
            <a:r>
              <a:rPr lang="es-ES" sz="1600" dirty="0" smtClean="0">
                <a:latin typeface="Arial Narrow" pitchFamily="34" charset="0"/>
              </a:rPr>
              <a:t>Orientados a la inteligencia artificial y al procesamiento de los lenguajes naturales (LISP, PROLOG).</a:t>
            </a:r>
            <a:endParaRPr lang="es-ES" sz="1600" dirty="0">
              <a:latin typeface="Arial Narrow" pitchFamily="34" charset="0"/>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5" name="14 Rectángulo"/>
          <p:cNvSpPr/>
          <p:nvPr/>
        </p:nvSpPr>
        <p:spPr>
          <a:xfrm>
            <a:off x="2411760" y="404664"/>
            <a:ext cx="6336704" cy="954107"/>
          </a:xfrm>
          <a:prstGeom prst="rect">
            <a:avLst/>
          </a:prstGeom>
        </p:spPr>
        <p:txBody>
          <a:bodyPr wrap="square">
            <a:spAutoFit/>
          </a:bodyPr>
          <a:lstStyle/>
          <a:p>
            <a:pPr algn="ctr"/>
            <a:r>
              <a:rPr lang="es-ES" sz="2800" dirty="0" smtClean="0">
                <a:solidFill>
                  <a:srgbClr val="0070C0"/>
                </a:solidFill>
                <a:latin typeface="Arial Narrow" pitchFamily="34" charset="0"/>
              </a:rPr>
              <a:t>Algunos Leguajes De Programación De Alto Nivel</a:t>
            </a:r>
            <a:endParaRPr lang="es-ES" sz="2800" dirty="0">
              <a:solidFill>
                <a:srgbClr val="0070C0"/>
              </a:solidFill>
              <a:latin typeface="Arial Narrow" pitchFamily="34" charset="0"/>
            </a:endParaRPr>
          </a:p>
        </p:txBody>
      </p:sp>
      <p:sp>
        <p:nvSpPr>
          <p:cNvPr id="18" name="17 Rectángulo"/>
          <p:cNvSpPr/>
          <p:nvPr/>
        </p:nvSpPr>
        <p:spPr>
          <a:xfrm>
            <a:off x="2555776" y="1556792"/>
            <a:ext cx="1944216"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FORTRAN</a:t>
            </a:r>
            <a:endParaRPr lang="es-ES" b="1" dirty="0"/>
          </a:p>
        </p:txBody>
      </p:sp>
      <p:sp>
        <p:nvSpPr>
          <p:cNvPr id="19" name="18 Rectángulo"/>
          <p:cNvSpPr/>
          <p:nvPr/>
        </p:nvSpPr>
        <p:spPr>
          <a:xfrm>
            <a:off x="2555776" y="2060848"/>
            <a:ext cx="1944216"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COBOL</a:t>
            </a:r>
            <a:endParaRPr lang="es-ES" b="1" dirty="0"/>
          </a:p>
        </p:txBody>
      </p:sp>
      <p:sp>
        <p:nvSpPr>
          <p:cNvPr id="20" name="19 Rectángulo"/>
          <p:cNvSpPr/>
          <p:nvPr/>
        </p:nvSpPr>
        <p:spPr>
          <a:xfrm>
            <a:off x="2555776" y="2564904"/>
            <a:ext cx="1944216"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PL/I</a:t>
            </a:r>
            <a:r>
              <a:rPr lang="es-ES" b="1" dirty="0" smtClean="0">
                <a:latin typeface="Arial Narrow" pitchFamily="34" charset="0"/>
              </a:rPr>
              <a:t>. </a:t>
            </a:r>
            <a:endParaRPr lang="es-ES" b="1" dirty="0"/>
          </a:p>
        </p:txBody>
      </p:sp>
      <p:sp>
        <p:nvSpPr>
          <p:cNvPr id="21" name="20 Rectángulo"/>
          <p:cNvSpPr/>
          <p:nvPr/>
        </p:nvSpPr>
        <p:spPr>
          <a:xfrm>
            <a:off x="2555776" y="3394992"/>
            <a:ext cx="1944216"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BASIC</a:t>
            </a:r>
            <a:r>
              <a:rPr lang="es-ES" b="1" dirty="0" smtClean="0">
                <a:latin typeface="Arial Narrow" pitchFamily="34" charset="0"/>
              </a:rPr>
              <a:t> </a:t>
            </a:r>
            <a:endParaRPr lang="es-ES" b="1" dirty="0"/>
          </a:p>
        </p:txBody>
      </p:sp>
      <p:sp>
        <p:nvSpPr>
          <p:cNvPr id="26" name="25 Rectángulo"/>
          <p:cNvSpPr/>
          <p:nvPr/>
        </p:nvSpPr>
        <p:spPr>
          <a:xfrm>
            <a:off x="2555776" y="3880048"/>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PASCAL</a:t>
            </a:r>
            <a:endParaRPr lang="es-ES" b="1" dirty="0"/>
          </a:p>
        </p:txBody>
      </p:sp>
      <p:sp>
        <p:nvSpPr>
          <p:cNvPr id="28" name="27 Rectángulo"/>
          <p:cNvSpPr/>
          <p:nvPr/>
        </p:nvSpPr>
        <p:spPr>
          <a:xfrm>
            <a:off x="2555776" y="4384104"/>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C</a:t>
            </a:r>
            <a:endParaRPr lang="es-ES" b="1" dirty="0"/>
          </a:p>
        </p:txBody>
      </p:sp>
      <p:sp>
        <p:nvSpPr>
          <p:cNvPr id="29" name="28 Rectángulo"/>
          <p:cNvSpPr/>
          <p:nvPr/>
        </p:nvSpPr>
        <p:spPr>
          <a:xfrm>
            <a:off x="2555776" y="5157192"/>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MODULA−2</a:t>
            </a:r>
            <a:endParaRPr lang="es-ES" b="1" dirty="0"/>
          </a:p>
        </p:txBody>
      </p:sp>
      <p:sp>
        <p:nvSpPr>
          <p:cNvPr id="30" name="29 Rectángulo"/>
          <p:cNvSpPr/>
          <p:nvPr/>
        </p:nvSpPr>
        <p:spPr>
          <a:xfrm>
            <a:off x="2555776" y="5661248"/>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ADA</a:t>
            </a:r>
            <a:endParaRPr lang="es-ES" b="1" dirty="0"/>
          </a:p>
        </p:txBody>
      </p:sp>
      <p:sp>
        <p:nvSpPr>
          <p:cNvPr id="31" name="30 Rectángulo"/>
          <p:cNvSpPr/>
          <p:nvPr/>
        </p:nvSpPr>
        <p:spPr>
          <a:xfrm>
            <a:off x="2555776" y="6165304"/>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LISP</a:t>
            </a:r>
            <a:endParaRPr lang="es-ES" b="1" dirty="0"/>
          </a:p>
        </p:txBody>
      </p:sp>
      <p:sp>
        <p:nvSpPr>
          <p:cNvPr id="32" name="31 Rectángulo"/>
          <p:cNvSpPr/>
          <p:nvPr/>
        </p:nvSpPr>
        <p:spPr>
          <a:xfrm>
            <a:off x="4644008" y="1556792"/>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LOGO</a:t>
            </a:r>
            <a:endParaRPr lang="es-ES" b="1" dirty="0"/>
          </a:p>
        </p:txBody>
      </p:sp>
      <p:sp>
        <p:nvSpPr>
          <p:cNvPr id="33" name="32 Rectángulo"/>
          <p:cNvSpPr/>
          <p:nvPr/>
        </p:nvSpPr>
        <p:spPr>
          <a:xfrm>
            <a:off x="4644008" y="2060848"/>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RPG</a:t>
            </a:r>
            <a:endParaRPr lang="es-ES" b="1" dirty="0"/>
          </a:p>
        </p:txBody>
      </p:sp>
      <p:sp>
        <p:nvSpPr>
          <p:cNvPr id="34" name="33 Rectángulo"/>
          <p:cNvSpPr/>
          <p:nvPr/>
        </p:nvSpPr>
        <p:spPr>
          <a:xfrm>
            <a:off x="4644008" y="2564904"/>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ALGOL</a:t>
            </a:r>
            <a:endParaRPr lang="es-ES" b="1" dirty="0"/>
          </a:p>
        </p:txBody>
      </p:sp>
      <p:sp>
        <p:nvSpPr>
          <p:cNvPr id="35" name="34 Rectángulo"/>
          <p:cNvSpPr/>
          <p:nvPr/>
        </p:nvSpPr>
        <p:spPr>
          <a:xfrm>
            <a:off x="4644008" y="3394992"/>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APL</a:t>
            </a:r>
            <a:endParaRPr lang="es-ES" b="1" dirty="0"/>
          </a:p>
        </p:txBody>
      </p:sp>
      <p:sp>
        <p:nvSpPr>
          <p:cNvPr id="36" name="35 Rectángulo"/>
          <p:cNvSpPr/>
          <p:nvPr/>
        </p:nvSpPr>
        <p:spPr>
          <a:xfrm>
            <a:off x="4644008" y="3880048"/>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PILOT</a:t>
            </a:r>
            <a:endParaRPr lang="es-ES" b="1" dirty="0"/>
          </a:p>
        </p:txBody>
      </p:sp>
      <p:sp>
        <p:nvSpPr>
          <p:cNvPr id="37" name="36 Rectángulo"/>
          <p:cNvSpPr/>
          <p:nvPr/>
        </p:nvSpPr>
        <p:spPr>
          <a:xfrm>
            <a:off x="4644008" y="4384104"/>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SMALLTALK</a:t>
            </a:r>
            <a:endParaRPr lang="es-ES" b="1" dirty="0"/>
          </a:p>
        </p:txBody>
      </p:sp>
      <p:sp>
        <p:nvSpPr>
          <p:cNvPr id="38" name="37 Rectángulo"/>
          <p:cNvSpPr/>
          <p:nvPr/>
        </p:nvSpPr>
        <p:spPr>
          <a:xfrm>
            <a:off x="4644008" y="5157192"/>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FORTH</a:t>
            </a:r>
            <a:endParaRPr lang="es-ES" b="1" dirty="0"/>
          </a:p>
        </p:txBody>
      </p:sp>
      <p:sp>
        <p:nvSpPr>
          <p:cNvPr id="39" name="38 Rectángulo"/>
          <p:cNvSpPr/>
          <p:nvPr/>
        </p:nvSpPr>
        <p:spPr>
          <a:xfrm>
            <a:off x="4644008" y="5661248"/>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LENGUAJE C++</a:t>
            </a:r>
            <a:endParaRPr lang="es-ES" b="1" dirty="0"/>
          </a:p>
        </p:txBody>
      </p:sp>
      <p:sp>
        <p:nvSpPr>
          <p:cNvPr id="40" name="39 Rectángulo"/>
          <p:cNvSpPr/>
          <p:nvPr/>
        </p:nvSpPr>
        <p:spPr>
          <a:xfrm>
            <a:off x="6711484" y="1556792"/>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DELPHI</a:t>
            </a:r>
            <a:endParaRPr lang="es-ES" b="1" dirty="0"/>
          </a:p>
        </p:txBody>
      </p:sp>
      <p:sp>
        <p:nvSpPr>
          <p:cNvPr id="41" name="40 Rectángulo"/>
          <p:cNvSpPr/>
          <p:nvPr/>
        </p:nvSpPr>
        <p:spPr>
          <a:xfrm>
            <a:off x="6711484" y="2060848"/>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JAVA</a:t>
            </a:r>
            <a:endParaRPr lang="es-ES" b="1" dirty="0"/>
          </a:p>
        </p:txBody>
      </p:sp>
      <p:sp>
        <p:nvSpPr>
          <p:cNvPr id="42" name="41 Rectángulo"/>
          <p:cNvSpPr/>
          <p:nvPr/>
        </p:nvSpPr>
        <p:spPr>
          <a:xfrm>
            <a:off x="6711484" y="2564904"/>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JAVASCRIPT</a:t>
            </a:r>
            <a:endParaRPr lang="es-ES" b="1" dirty="0"/>
          </a:p>
        </p:txBody>
      </p:sp>
      <p:sp>
        <p:nvSpPr>
          <p:cNvPr id="44" name="43 Rectángulo"/>
          <p:cNvSpPr/>
          <p:nvPr/>
        </p:nvSpPr>
        <p:spPr>
          <a:xfrm>
            <a:off x="6732240" y="3375992"/>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HTML</a:t>
            </a:r>
            <a:endParaRPr lang="es-ES" b="1" dirty="0"/>
          </a:p>
        </p:txBody>
      </p:sp>
      <p:sp>
        <p:nvSpPr>
          <p:cNvPr id="45" name="44 Rectángulo"/>
          <p:cNvSpPr/>
          <p:nvPr/>
        </p:nvSpPr>
        <p:spPr>
          <a:xfrm>
            <a:off x="6732240" y="3880048"/>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HYPERTALK</a:t>
            </a:r>
            <a:endParaRPr lang="es-ES" b="1" dirty="0"/>
          </a:p>
        </p:txBody>
      </p:sp>
      <p:sp>
        <p:nvSpPr>
          <p:cNvPr id="46" name="45 Rectángulo"/>
          <p:cNvSpPr/>
          <p:nvPr/>
        </p:nvSpPr>
        <p:spPr>
          <a:xfrm>
            <a:off x="6732240" y="4384104"/>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Perl</a:t>
            </a:r>
            <a:endParaRPr lang="es-ES" b="1" dirty="0"/>
          </a:p>
        </p:txBody>
      </p:sp>
      <p:sp>
        <p:nvSpPr>
          <p:cNvPr id="47" name="46 Rectángulo"/>
          <p:cNvSpPr/>
          <p:nvPr/>
        </p:nvSpPr>
        <p:spPr>
          <a:xfrm>
            <a:off x="6732240" y="5157192"/>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 PHP</a:t>
            </a:r>
            <a:endParaRPr lang="es-ES" b="1" dirty="0"/>
          </a:p>
        </p:txBody>
      </p:sp>
      <p:sp>
        <p:nvSpPr>
          <p:cNvPr id="48" name="47 Rectángulo"/>
          <p:cNvSpPr/>
          <p:nvPr/>
        </p:nvSpPr>
        <p:spPr>
          <a:xfrm>
            <a:off x="4644008" y="6165304"/>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PROLOG</a:t>
            </a:r>
            <a:endParaRPr lang="es-ES" b="1" dirty="0"/>
          </a:p>
        </p:txBody>
      </p:sp>
      <p:sp>
        <p:nvSpPr>
          <p:cNvPr id="49" name="48 Rectángulo"/>
          <p:cNvSpPr/>
          <p:nvPr/>
        </p:nvSpPr>
        <p:spPr>
          <a:xfrm>
            <a:off x="6732240" y="5661248"/>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SQL</a:t>
            </a:r>
            <a:endParaRPr lang="es-ES" b="1" dirty="0"/>
          </a:p>
        </p:txBody>
      </p:sp>
      <p:sp>
        <p:nvSpPr>
          <p:cNvPr id="50" name="49 Rectángulo"/>
          <p:cNvSpPr/>
          <p:nvPr/>
        </p:nvSpPr>
        <p:spPr>
          <a:xfrm>
            <a:off x="6732240" y="6165304"/>
            <a:ext cx="195239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ES" b="1" dirty="0" smtClean="0"/>
              <a:t>ASP</a:t>
            </a:r>
            <a:endParaRPr lang="es-ES" b="1"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0" name="9 Rectángulo"/>
          <p:cNvSpPr/>
          <p:nvPr/>
        </p:nvSpPr>
        <p:spPr>
          <a:xfrm>
            <a:off x="2555776" y="1412776"/>
            <a:ext cx="6048672" cy="830997"/>
          </a:xfrm>
          <a:prstGeom prst="rect">
            <a:avLst/>
          </a:prstGeom>
        </p:spPr>
        <p:txBody>
          <a:bodyPr wrap="square">
            <a:spAutoFit/>
          </a:bodyPr>
          <a:lstStyle/>
          <a:p>
            <a:pPr algn="just"/>
            <a:r>
              <a:rPr lang="es-ES" sz="1600" dirty="0">
                <a:latin typeface="Arial Narrow" pitchFamily="34" charset="0"/>
              </a:rPr>
              <a:t>Un lenguaje de programación es una </a:t>
            </a:r>
            <a:r>
              <a:rPr lang="es-ES" sz="1600" b="1" dirty="0">
                <a:latin typeface="Arial Narrow" pitchFamily="34" charset="0"/>
              </a:rPr>
              <a:t>notación para escribir programas</a:t>
            </a:r>
            <a:r>
              <a:rPr lang="es-ES" sz="1600" dirty="0">
                <a:latin typeface="Arial Narrow" pitchFamily="34" charset="0"/>
              </a:rPr>
              <a:t>, a través de los cuales </a:t>
            </a:r>
            <a:r>
              <a:rPr lang="es-ES" sz="1600" dirty="0" smtClean="0">
                <a:latin typeface="Arial Narrow" pitchFamily="34" charset="0"/>
              </a:rPr>
              <a:t>podemos </a:t>
            </a:r>
            <a:r>
              <a:rPr lang="es-ES" sz="1600" b="1" dirty="0" smtClean="0">
                <a:latin typeface="Arial Narrow" pitchFamily="34" charset="0"/>
              </a:rPr>
              <a:t>comunicarnos</a:t>
            </a:r>
            <a:r>
              <a:rPr lang="es-ES" sz="1600" dirty="0" smtClean="0">
                <a:latin typeface="Arial Narrow" pitchFamily="34" charset="0"/>
              </a:rPr>
              <a:t> </a:t>
            </a:r>
            <a:r>
              <a:rPr lang="es-ES" sz="1600" dirty="0">
                <a:latin typeface="Arial Narrow" pitchFamily="34" charset="0"/>
              </a:rPr>
              <a:t>con el </a:t>
            </a:r>
            <a:r>
              <a:rPr lang="es-ES" sz="1600" b="1" dirty="0">
                <a:latin typeface="Arial Narrow" pitchFamily="34" charset="0"/>
              </a:rPr>
              <a:t>hardware</a:t>
            </a:r>
            <a:r>
              <a:rPr lang="es-ES" sz="1600" dirty="0">
                <a:latin typeface="Arial Narrow" pitchFamily="34" charset="0"/>
              </a:rPr>
              <a:t> y dar así las ordenes adecuadas para la </a:t>
            </a:r>
            <a:r>
              <a:rPr lang="es-ES" sz="1600" b="1" dirty="0">
                <a:latin typeface="Arial Narrow" pitchFamily="34" charset="0"/>
              </a:rPr>
              <a:t>realización de un determinado proceso</a:t>
            </a:r>
          </a:p>
        </p:txBody>
      </p:sp>
      <p:sp>
        <p:nvSpPr>
          <p:cNvPr id="12" name="11 Rectángulo"/>
          <p:cNvSpPr/>
          <p:nvPr/>
        </p:nvSpPr>
        <p:spPr>
          <a:xfrm>
            <a:off x="2555776" y="2348880"/>
            <a:ext cx="6084168" cy="830997"/>
          </a:xfrm>
          <a:prstGeom prst="rect">
            <a:avLst/>
          </a:prstGeom>
        </p:spPr>
        <p:txBody>
          <a:bodyPr wrap="square">
            <a:spAutoFit/>
          </a:bodyPr>
          <a:lstStyle/>
          <a:p>
            <a:pPr algn="just"/>
            <a:r>
              <a:rPr lang="es-ES" sz="1600" dirty="0" smtClean="0">
                <a:latin typeface="Arial Narrow" pitchFamily="34" charset="0"/>
              </a:rPr>
              <a:t>Es un Conjunto </a:t>
            </a:r>
            <a:r>
              <a:rPr lang="es-ES" sz="1600" dirty="0">
                <a:latin typeface="Arial Narrow" pitchFamily="34" charset="0"/>
              </a:rPr>
              <a:t>de </a:t>
            </a:r>
            <a:r>
              <a:rPr lang="es-ES" sz="1600" b="1" dirty="0">
                <a:latin typeface="Arial Narrow" pitchFamily="34" charset="0"/>
              </a:rPr>
              <a:t>normas lingüísticas </a:t>
            </a:r>
            <a:r>
              <a:rPr lang="es-ES" sz="1600" dirty="0">
                <a:latin typeface="Arial Narrow" pitchFamily="34" charset="0"/>
              </a:rPr>
              <a:t>(palabras y símbolos) que permiten escribir un programa y que éste </a:t>
            </a:r>
            <a:r>
              <a:rPr lang="es-ES" sz="1600" b="1" dirty="0" smtClean="0">
                <a:latin typeface="Arial Narrow" pitchFamily="34" charset="0"/>
              </a:rPr>
              <a:t>sea entendido </a:t>
            </a:r>
            <a:r>
              <a:rPr lang="es-ES" sz="1600" b="1" dirty="0">
                <a:latin typeface="Arial Narrow" pitchFamily="34" charset="0"/>
              </a:rPr>
              <a:t>por el ordenador </a:t>
            </a:r>
            <a:r>
              <a:rPr lang="es-ES" sz="1600" dirty="0">
                <a:latin typeface="Arial Narrow" pitchFamily="34" charset="0"/>
              </a:rPr>
              <a:t>y pueda ser trasladado a ordenadores similares para su funcionamiento en </a:t>
            </a:r>
            <a:r>
              <a:rPr lang="es-ES" sz="1600" dirty="0" smtClean="0">
                <a:latin typeface="Arial Narrow" pitchFamily="34" charset="0"/>
              </a:rPr>
              <a:t>otros sistemas</a:t>
            </a:r>
            <a:r>
              <a:rPr lang="es-ES" sz="1600" dirty="0">
                <a:latin typeface="Arial Narrow" pitchFamily="34" charset="0"/>
              </a:rPr>
              <a:t>.</a:t>
            </a: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Definiciones de Lenguaje de Programa </a:t>
            </a:r>
            <a:endParaRPr lang="es-ES" sz="2800" dirty="0">
              <a:solidFill>
                <a:srgbClr val="0070C0"/>
              </a:solidFill>
              <a:latin typeface="Arial Narrow" pitchFamily="34" charset="0"/>
            </a:endParaRPr>
          </a:p>
        </p:txBody>
      </p:sp>
      <p:sp>
        <p:nvSpPr>
          <p:cNvPr id="17" name="16 Rectángulo"/>
          <p:cNvSpPr/>
          <p:nvPr/>
        </p:nvSpPr>
        <p:spPr>
          <a:xfrm>
            <a:off x="2555776" y="3501008"/>
            <a:ext cx="6120680" cy="1815882"/>
          </a:xfrm>
          <a:prstGeom prst="rect">
            <a:avLst/>
          </a:prstGeom>
        </p:spPr>
        <p:txBody>
          <a:bodyPr wrap="square">
            <a:spAutoFit/>
          </a:bodyPr>
          <a:lstStyle/>
          <a:p>
            <a:pPr algn="just"/>
            <a:r>
              <a:rPr lang="es-ES" sz="1600" dirty="0">
                <a:latin typeface="Arial Narrow" pitchFamily="34" charset="0"/>
              </a:rPr>
              <a:t>Un lenguaje esta </a:t>
            </a:r>
            <a:r>
              <a:rPr lang="es-ES" sz="1600" b="1" dirty="0">
                <a:latin typeface="Arial Narrow" pitchFamily="34" charset="0"/>
              </a:rPr>
              <a:t>definido por una gramática </a:t>
            </a:r>
            <a:r>
              <a:rPr lang="es-ES" sz="1600" dirty="0">
                <a:latin typeface="Arial Narrow" pitchFamily="34" charset="0"/>
              </a:rPr>
              <a:t>o conjunto de </a:t>
            </a:r>
            <a:r>
              <a:rPr lang="es-ES" sz="1600" b="1" dirty="0">
                <a:latin typeface="Arial Narrow" pitchFamily="34" charset="0"/>
              </a:rPr>
              <a:t>reglas</a:t>
            </a:r>
            <a:r>
              <a:rPr lang="es-ES" sz="1600" dirty="0">
                <a:latin typeface="Arial Narrow" pitchFamily="34" charset="0"/>
              </a:rPr>
              <a:t> que se aplican a un </a:t>
            </a:r>
            <a:r>
              <a:rPr lang="es-ES" sz="1600" b="1" dirty="0">
                <a:latin typeface="Arial Narrow" pitchFamily="34" charset="0"/>
              </a:rPr>
              <a:t>alfabeto constituido </a:t>
            </a:r>
            <a:r>
              <a:rPr lang="es-ES" sz="1600" b="1" dirty="0" smtClean="0">
                <a:latin typeface="Arial Narrow" pitchFamily="34" charset="0"/>
              </a:rPr>
              <a:t>por el </a:t>
            </a:r>
            <a:r>
              <a:rPr lang="es-ES" sz="1600" b="1" dirty="0">
                <a:latin typeface="Arial Narrow" pitchFamily="34" charset="0"/>
              </a:rPr>
              <a:t>conjunto de símbolos utilizados</a:t>
            </a:r>
            <a:r>
              <a:rPr lang="es-ES" sz="1600" dirty="0">
                <a:latin typeface="Arial Narrow" pitchFamily="34" charset="0"/>
              </a:rPr>
              <a:t>. </a:t>
            </a:r>
            <a:endParaRPr lang="es-ES" sz="1600" dirty="0" smtClean="0">
              <a:latin typeface="Arial Narrow" pitchFamily="34" charset="0"/>
            </a:endParaRPr>
          </a:p>
          <a:p>
            <a:pPr algn="just"/>
            <a:endParaRPr lang="es-ES" sz="1600" dirty="0">
              <a:latin typeface="Arial Narrow" pitchFamily="34" charset="0"/>
            </a:endParaRPr>
          </a:p>
          <a:p>
            <a:pPr algn="just"/>
            <a:r>
              <a:rPr lang="es-ES" sz="1600" dirty="0" smtClean="0">
                <a:latin typeface="Arial Narrow" pitchFamily="34" charset="0"/>
              </a:rPr>
              <a:t>Los </a:t>
            </a:r>
            <a:r>
              <a:rPr lang="es-ES" sz="1600" dirty="0">
                <a:latin typeface="Arial Narrow" pitchFamily="34" charset="0"/>
              </a:rPr>
              <a:t>distintos niveles de programación existentes nos permiten acceder </a:t>
            </a:r>
            <a:r>
              <a:rPr lang="es-ES" sz="1600" dirty="0" smtClean="0">
                <a:latin typeface="Arial Narrow" pitchFamily="34" charset="0"/>
              </a:rPr>
              <a:t>al hardware</a:t>
            </a:r>
            <a:r>
              <a:rPr lang="es-ES" sz="1600" dirty="0">
                <a:latin typeface="Arial Narrow" pitchFamily="34" charset="0"/>
              </a:rPr>
              <a:t>, de tal forma que </a:t>
            </a:r>
            <a:r>
              <a:rPr lang="es-ES" sz="1600" b="1" dirty="0">
                <a:latin typeface="Arial Narrow" pitchFamily="34" charset="0"/>
              </a:rPr>
              <a:t>según utilicemos un nivel </a:t>
            </a:r>
            <a:r>
              <a:rPr lang="es-ES" sz="1600" dirty="0">
                <a:latin typeface="Arial Narrow" pitchFamily="34" charset="0"/>
              </a:rPr>
              <a:t>u otro, así tendremos que </a:t>
            </a:r>
            <a:r>
              <a:rPr lang="es-ES" sz="1600" b="1" dirty="0">
                <a:latin typeface="Arial Narrow" pitchFamily="34" charset="0"/>
              </a:rPr>
              <a:t>utilizar un </a:t>
            </a:r>
            <a:r>
              <a:rPr lang="es-ES" sz="1600" b="1" dirty="0" smtClean="0">
                <a:latin typeface="Arial Narrow" pitchFamily="34" charset="0"/>
              </a:rPr>
              <a:t>determinado lenguaje </a:t>
            </a:r>
            <a:r>
              <a:rPr lang="es-ES" sz="1600" dirty="0">
                <a:latin typeface="Arial Narrow" pitchFamily="34" charset="0"/>
              </a:rPr>
              <a:t>ligado a sus correspondientes traductores.</a:t>
            </a:r>
          </a:p>
        </p:txBody>
      </p:sp>
      <p:sp>
        <p:nvSpPr>
          <p:cNvPr id="18" name="17 Rectángulo"/>
          <p:cNvSpPr/>
          <p:nvPr/>
        </p:nvSpPr>
        <p:spPr>
          <a:xfrm>
            <a:off x="2555776" y="5517232"/>
            <a:ext cx="6048672" cy="584775"/>
          </a:xfrm>
          <a:prstGeom prst="rect">
            <a:avLst/>
          </a:prstGeom>
        </p:spPr>
        <p:txBody>
          <a:bodyPr wrap="square">
            <a:spAutoFit/>
          </a:bodyPr>
          <a:lstStyle/>
          <a:p>
            <a:pPr algn="just"/>
            <a:r>
              <a:rPr lang="es-ES" sz="1600" dirty="0" smtClean="0">
                <a:latin typeface="Arial Narrow" pitchFamily="34" charset="0"/>
              </a:rPr>
              <a:t>Normalmente </a:t>
            </a:r>
            <a:r>
              <a:rPr lang="es-ES" sz="1600" dirty="0">
                <a:latin typeface="Arial Narrow" pitchFamily="34" charset="0"/>
              </a:rPr>
              <a:t>es la computadora la que </a:t>
            </a:r>
            <a:r>
              <a:rPr lang="es-ES" sz="1600" dirty="0" smtClean="0">
                <a:latin typeface="Arial Narrow" pitchFamily="34" charset="0"/>
              </a:rPr>
              <a:t>se encarga de realizar las traducciones de códigos para que ella misma los pueda comprender</a:t>
            </a:r>
            <a:endParaRPr lang="es-ES" sz="1600" dirty="0">
              <a:latin typeface="Arial Narrow" pitchFamily="34" charset="0"/>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404664"/>
            <a:ext cx="6480720"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Bibliografía </a:t>
            </a:r>
            <a:endParaRPr lang="es-ES" sz="2800" dirty="0">
              <a:solidFill>
                <a:srgbClr val="0070C0"/>
              </a:solidFill>
              <a:latin typeface="Arial Narrow" pitchFamily="34" charset="0"/>
            </a:endParaRPr>
          </a:p>
        </p:txBody>
      </p:sp>
      <p:sp>
        <p:nvSpPr>
          <p:cNvPr id="12" name="11 Rectángulo"/>
          <p:cNvSpPr/>
          <p:nvPr/>
        </p:nvSpPr>
        <p:spPr>
          <a:xfrm>
            <a:off x="3059832" y="1340768"/>
            <a:ext cx="4320480" cy="4708981"/>
          </a:xfrm>
          <a:prstGeom prst="rect">
            <a:avLst/>
          </a:prstGeom>
        </p:spPr>
        <p:txBody>
          <a:bodyPr wrap="square">
            <a:spAutoFit/>
          </a:bodyPr>
          <a:lstStyle/>
          <a:p>
            <a:pPr>
              <a:lnSpc>
                <a:spcPct val="150000"/>
              </a:lnSpc>
              <a:buFont typeface="Wingdings" pitchFamily="2" charset="2"/>
              <a:buChar char="§"/>
            </a:pPr>
            <a:r>
              <a:rPr lang="es-ES" sz="2000" dirty="0" smtClean="0"/>
              <a:t>WWW.ELRICONDELVAGO.ES</a:t>
            </a:r>
          </a:p>
          <a:p>
            <a:pPr>
              <a:lnSpc>
                <a:spcPct val="150000"/>
              </a:lnSpc>
              <a:buFont typeface="Wingdings" pitchFamily="2" charset="2"/>
              <a:buChar char="§"/>
            </a:pPr>
            <a:r>
              <a:rPr lang="es-ES" sz="2000" dirty="0" smtClean="0"/>
              <a:t>· WWW.GEOCITIES.COM</a:t>
            </a:r>
          </a:p>
          <a:p>
            <a:pPr>
              <a:lnSpc>
                <a:spcPct val="150000"/>
              </a:lnSpc>
              <a:buFont typeface="Wingdings" pitchFamily="2" charset="2"/>
              <a:buChar char="§"/>
            </a:pPr>
            <a:r>
              <a:rPr lang="es-ES" sz="2000" dirty="0" smtClean="0"/>
              <a:t>· WWW.LYCOS.ES</a:t>
            </a:r>
          </a:p>
          <a:p>
            <a:pPr>
              <a:lnSpc>
                <a:spcPct val="150000"/>
              </a:lnSpc>
              <a:buFont typeface="Wingdings" pitchFamily="2" charset="2"/>
              <a:buChar char="§"/>
            </a:pPr>
            <a:r>
              <a:rPr lang="es-ES" sz="2000" dirty="0" smtClean="0"/>
              <a:t>· WWW.LAWEBDELPROGRAMADOR.ES</a:t>
            </a:r>
          </a:p>
          <a:p>
            <a:pPr>
              <a:lnSpc>
                <a:spcPct val="150000"/>
              </a:lnSpc>
              <a:buFont typeface="Wingdings" pitchFamily="2" charset="2"/>
              <a:buChar char="§"/>
            </a:pPr>
            <a:r>
              <a:rPr lang="es-ES" sz="2000" dirty="0" smtClean="0"/>
              <a:t>· WWW.GOOGLE.COM</a:t>
            </a:r>
          </a:p>
          <a:p>
            <a:pPr>
              <a:lnSpc>
                <a:spcPct val="150000"/>
              </a:lnSpc>
              <a:buFont typeface="Wingdings" pitchFamily="2" charset="2"/>
              <a:buChar char="§"/>
            </a:pPr>
            <a:r>
              <a:rPr lang="es-ES" sz="2000" dirty="0" smtClean="0"/>
              <a:t>· WWW.PROGRAMANDO.COM</a:t>
            </a:r>
          </a:p>
          <a:p>
            <a:pPr>
              <a:lnSpc>
                <a:spcPct val="150000"/>
              </a:lnSpc>
              <a:buFont typeface="Wingdings" pitchFamily="2" charset="2"/>
              <a:buChar char="§"/>
            </a:pPr>
            <a:r>
              <a:rPr lang="es-ES" sz="2000" dirty="0" smtClean="0"/>
              <a:t>· WWW.TERRA.ES</a:t>
            </a:r>
          </a:p>
          <a:p>
            <a:pPr>
              <a:lnSpc>
                <a:spcPct val="150000"/>
              </a:lnSpc>
              <a:buFont typeface="Wingdings" pitchFamily="2" charset="2"/>
              <a:buChar char="§"/>
            </a:pPr>
            <a:r>
              <a:rPr lang="es-ES" sz="2000" dirty="0" smtClean="0"/>
              <a:t>· WWW.YA.COM</a:t>
            </a:r>
          </a:p>
          <a:p>
            <a:pPr>
              <a:lnSpc>
                <a:spcPct val="150000"/>
              </a:lnSpc>
              <a:buFont typeface="Wingdings" pitchFamily="2" charset="2"/>
              <a:buChar char="§"/>
            </a:pPr>
            <a:r>
              <a:rPr lang="es-ES" sz="2000" dirty="0" smtClean="0"/>
              <a:t>· INFORMATICA BASICA</a:t>
            </a:r>
          </a:p>
          <a:p>
            <a:pPr>
              <a:lnSpc>
                <a:spcPct val="150000"/>
              </a:lnSpc>
              <a:buFont typeface="Wingdings" pitchFamily="2" charset="2"/>
              <a:buChar char="§"/>
            </a:pPr>
            <a:r>
              <a:rPr lang="es-ES" sz="2000" dirty="0" smtClean="0"/>
              <a:t>· CURSO DE PROGRAMACIÓN COBOL</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Definiciones de Lenguaje de Programa </a:t>
            </a:r>
            <a:endParaRPr lang="es-ES" sz="2800" dirty="0">
              <a:solidFill>
                <a:srgbClr val="0070C0"/>
              </a:solidFill>
              <a:latin typeface="Arial Narrow" pitchFamily="34" charset="0"/>
            </a:endParaRPr>
          </a:p>
        </p:txBody>
      </p:sp>
      <p:sp>
        <p:nvSpPr>
          <p:cNvPr id="15" name="14 Rectángulo"/>
          <p:cNvSpPr/>
          <p:nvPr/>
        </p:nvSpPr>
        <p:spPr>
          <a:xfrm>
            <a:off x="2483768" y="1412776"/>
            <a:ext cx="6480720" cy="584775"/>
          </a:xfrm>
          <a:prstGeom prst="rect">
            <a:avLst/>
          </a:prstGeom>
        </p:spPr>
        <p:txBody>
          <a:bodyPr wrap="square">
            <a:spAutoFit/>
          </a:bodyPr>
          <a:lstStyle/>
          <a:p>
            <a:r>
              <a:rPr lang="es-ES" sz="1600" dirty="0">
                <a:latin typeface="Arial Narrow" pitchFamily="34" charset="0"/>
              </a:rPr>
              <a:t>El programa esta formado por un conjunto de </a:t>
            </a:r>
            <a:r>
              <a:rPr lang="es-ES" sz="1600" b="1" dirty="0">
                <a:latin typeface="Arial Narrow" pitchFamily="34" charset="0"/>
              </a:rPr>
              <a:t>instrucciones</a:t>
            </a:r>
            <a:r>
              <a:rPr lang="es-ES" sz="1600" dirty="0">
                <a:latin typeface="Arial Narrow" pitchFamily="34" charset="0"/>
              </a:rPr>
              <a:t>, </a:t>
            </a:r>
            <a:r>
              <a:rPr lang="es-ES" sz="1600" b="1" dirty="0">
                <a:latin typeface="Arial Narrow" pitchFamily="34" charset="0"/>
              </a:rPr>
              <a:t>sentencias</a:t>
            </a:r>
            <a:r>
              <a:rPr lang="es-ES" sz="1600" dirty="0">
                <a:latin typeface="Arial Narrow" pitchFamily="34" charset="0"/>
              </a:rPr>
              <a:t>, </a:t>
            </a:r>
            <a:r>
              <a:rPr lang="es-ES" sz="1600" b="1" dirty="0">
                <a:latin typeface="Arial Narrow" pitchFamily="34" charset="0"/>
              </a:rPr>
              <a:t>bloques funcionales </a:t>
            </a:r>
            <a:r>
              <a:rPr lang="es-ES" sz="1600" dirty="0">
                <a:latin typeface="Arial Narrow" pitchFamily="34" charset="0"/>
              </a:rPr>
              <a:t>y </a:t>
            </a:r>
            <a:r>
              <a:rPr lang="es-ES" sz="1600" b="1" dirty="0">
                <a:latin typeface="Arial Narrow" pitchFamily="34" charset="0"/>
              </a:rPr>
              <a:t>grafismos</a:t>
            </a:r>
            <a:r>
              <a:rPr lang="es-ES" sz="1600" dirty="0">
                <a:latin typeface="Arial Narrow" pitchFamily="34" charset="0"/>
              </a:rPr>
              <a:t> </a:t>
            </a:r>
            <a:r>
              <a:rPr lang="es-ES" sz="1600" dirty="0" smtClean="0">
                <a:latin typeface="Arial Narrow" pitchFamily="34" charset="0"/>
              </a:rPr>
              <a:t>que indican </a:t>
            </a:r>
            <a:r>
              <a:rPr lang="es-ES" sz="1600" dirty="0">
                <a:latin typeface="Arial Narrow" pitchFamily="34" charset="0"/>
              </a:rPr>
              <a:t>las operaciones a realizar</a:t>
            </a:r>
          </a:p>
        </p:txBody>
      </p:sp>
      <p:sp>
        <p:nvSpPr>
          <p:cNvPr id="16" name="15 Rectángulo"/>
          <p:cNvSpPr/>
          <p:nvPr/>
        </p:nvSpPr>
        <p:spPr>
          <a:xfrm>
            <a:off x="2987824" y="2420888"/>
            <a:ext cx="5616624" cy="3785652"/>
          </a:xfrm>
          <a:prstGeom prst="rect">
            <a:avLst/>
          </a:prstGeom>
        </p:spPr>
        <p:txBody>
          <a:bodyPr wrap="square">
            <a:spAutoFit/>
          </a:bodyPr>
          <a:lstStyle/>
          <a:p>
            <a:pPr algn="just"/>
            <a:r>
              <a:rPr lang="es-ES" sz="1600" b="1" dirty="0">
                <a:latin typeface="Arial Narrow" pitchFamily="34" charset="0"/>
              </a:rPr>
              <a:t>Las instrucciones </a:t>
            </a:r>
            <a:r>
              <a:rPr lang="es-ES" sz="1600" dirty="0">
                <a:latin typeface="Arial Narrow" pitchFamily="34" charset="0"/>
              </a:rPr>
              <a:t>representan la tarea más elemental de un programa: </a:t>
            </a:r>
            <a:r>
              <a:rPr lang="es-ES" sz="1600" dirty="0" smtClean="0">
                <a:latin typeface="Arial Narrow" pitchFamily="34" charset="0"/>
              </a:rPr>
              <a:t>leer una </a:t>
            </a:r>
            <a:r>
              <a:rPr lang="es-ES" sz="1600" dirty="0">
                <a:latin typeface="Arial Narrow" pitchFamily="34" charset="0"/>
              </a:rPr>
              <a:t>entrada, realizar una operación, activar una salida, etc</a:t>
            </a:r>
            <a:r>
              <a:rPr lang="es-ES" sz="1600" dirty="0" smtClean="0">
                <a:latin typeface="Arial Narrow" pitchFamily="34" charset="0"/>
              </a:rPr>
              <a:t>.</a:t>
            </a:r>
          </a:p>
          <a:p>
            <a:pPr algn="just"/>
            <a:endParaRPr lang="es-ES" sz="1600" dirty="0">
              <a:latin typeface="Arial Narrow" pitchFamily="34" charset="0"/>
            </a:endParaRPr>
          </a:p>
          <a:p>
            <a:pPr algn="just"/>
            <a:r>
              <a:rPr lang="es-ES" sz="1600" b="1" dirty="0" smtClean="0">
                <a:latin typeface="Arial Narrow" pitchFamily="34" charset="0"/>
              </a:rPr>
              <a:t>La </a:t>
            </a:r>
            <a:r>
              <a:rPr lang="es-ES" sz="1600" b="1" dirty="0">
                <a:latin typeface="Arial Narrow" pitchFamily="34" charset="0"/>
              </a:rPr>
              <a:t>sentencia </a:t>
            </a:r>
            <a:r>
              <a:rPr lang="es-ES" sz="1600" dirty="0">
                <a:latin typeface="Arial Narrow" pitchFamily="34" charset="0"/>
              </a:rPr>
              <a:t>representa el mínimo conjunto </a:t>
            </a:r>
            <a:r>
              <a:rPr lang="es-ES" sz="1600" dirty="0" smtClean="0">
                <a:latin typeface="Arial Narrow" pitchFamily="34" charset="0"/>
              </a:rPr>
              <a:t>de instrucciones </a:t>
            </a:r>
            <a:r>
              <a:rPr lang="es-ES" sz="1600" dirty="0">
                <a:latin typeface="Arial Narrow" pitchFamily="34" charset="0"/>
              </a:rPr>
              <a:t>o sentencias que realizan una tarea o función compleja: encontrar el valor de una función lógica</a:t>
            </a:r>
          </a:p>
          <a:p>
            <a:pPr algn="just"/>
            <a:r>
              <a:rPr lang="es-ES" sz="1600" dirty="0">
                <a:latin typeface="Arial Narrow" pitchFamily="34" charset="0"/>
              </a:rPr>
              <a:t>en combinación de varias variables, consultar un conjunto de condiciones, etc. </a:t>
            </a:r>
            <a:endParaRPr lang="es-ES" sz="1600" dirty="0" smtClean="0">
              <a:latin typeface="Arial Narrow" pitchFamily="34" charset="0"/>
            </a:endParaRPr>
          </a:p>
          <a:p>
            <a:pPr algn="just"/>
            <a:endParaRPr lang="es-ES" sz="1600" dirty="0">
              <a:latin typeface="Arial Narrow" pitchFamily="34" charset="0"/>
            </a:endParaRPr>
          </a:p>
          <a:p>
            <a:pPr algn="just"/>
            <a:r>
              <a:rPr lang="es-ES" sz="1600" b="1" dirty="0" smtClean="0">
                <a:latin typeface="Arial Narrow" pitchFamily="34" charset="0"/>
              </a:rPr>
              <a:t>El </a:t>
            </a:r>
            <a:r>
              <a:rPr lang="es-ES" sz="1600" b="1" dirty="0">
                <a:latin typeface="Arial Narrow" pitchFamily="34" charset="0"/>
              </a:rPr>
              <a:t>bloque funcional </a:t>
            </a:r>
            <a:r>
              <a:rPr lang="es-ES" sz="1600" dirty="0">
                <a:latin typeface="Arial Narrow" pitchFamily="34" charset="0"/>
              </a:rPr>
              <a:t>es </a:t>
            </a:r>
            <a:r>
              <a:rPr lang="es-ES" sz="1600" dirty="0" smtClean="0">
                <a:latin typeface="Arial Narrow" pitchFamily="34" charset="0"/>
              </a:rPr>
              <a:t>el conjunto </a:t>
            </a:r>
            <a:r>
              <a:rPr lang="es-ES" sz="1600" dirty="0">
                <a:latin typeface="Arial Narrow" pitchFamily="34" charset="0"/>
              </a:rPr>
              <a:t>de instrucciones o sentencias que realizan una tarea o función compleja: contadores, registros </a:t>
            </a:r>
            <a:r>
              <a:rPr lang="es-ES" sz="1600" dirty="0" smtClean="0">
                <a:latin typeface="Arial Narrow" pitchFamily="34" charset="0"/>
              </a:rPr>
              <a:t>de desplazamientos</a:t>
            </a:r>
            <a:r>
              <a:rPr lang="es-ES" sz="1600" dirty="0">
                <a:latin typeface="Arial Narrow" pitchFamily="34" charset="0"/>
              </a:rPr>
              <a:t>, transferencias de información, etc. </a:t>
            </a:r>
            <a:endParaRPr lang="es-ES" sz="1600" dirty="0" smtClean="0">
              <a:latin typeface="Arial Narrow" pitchFamily="34" charset="0"/>
            </a:endParaRPr>
          </a:p>
          <a:p>
            <a:pPr algn="just"/>
            <a:endParaRPr lang="es-ES" sz="1600" dirty="0">
              <a:latin typeface="Arial Narrow" pitchFamily="34" charset="0"/>
            </a:endParaRPr>
          </a:p>
          <a:p>
            <a:pPr algn="just"/>
            <a:r>
              <a:rPr lang="es-ES" sz="1600" dirty="0" smtClean="0">
                <a:latin typeface="Arial Narrow" pitchFamily="34" charset="0"/>
              </a:rPr>
              <a:t>Todos </a:t>
            </a:r>
            <a:r>
              <a:rPr lang="es-ES" sz="1600" dirty="0">
                <a:latin typeface="Arial Narrow" pitchFamily="34" charset="0"/>
              </a:rPr>
              <a:t>estos elementos están relacionados entre </a:t>
            </a:r>
            <a:r>
              <a:rPr lang="es-ES" sz="1600" dirty="0" smtClean="0">
                <a:latin typeface="Arial Narrow" pitchFamily="34" charset="0"/>
              </a:rPr>
              <a:t>sí, </a:t>
            </a:r>
            <a:r>
              <a:rPr lang="es-ES" sz="1600" b="1" dirty="0" smtClean="0">
                <a:latin typeface="Arial Narrow" pitchFamily="34" charset="0"/>
              </a:rPr>
              <a:t>mediante </a:t>
            </a:r>
            <a:r>
              <a:rPr lang="es-ES" sz="1600" b="1" dirty="0">
                <a:latin typeface="Arial Narrow" pitchFamily="34" charset="0"/>
              </a:rPr>
              <a:t>los símbolos o grafismos</a:t>
            </a:r>
            <a:r>
              <a:rPr lang="es-ES" sz="1400" b="1" dirty="0">
                <a:latin typeface="Arial Narrow" pitchFamily="34" charset="0"/>
              </a:rPr>
              <a:t>.</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0" name="9 Rectángulo"/>
          <p:cNvSpPr/>
          <p:nvPr/>
        </p:nvSpPr>
        <p:spPr>
          <a:xfrm>
            <a:off x="2627784" y="2852936"/>
            <a:ext cx="5976664" cy="2800767"/>
          </a:xfrm>
          <a:prstGeom prst="rect">
            <a:avLst/>
          </a:prstGeom>
        </p:spPr>
        <p:txBody>
          <a:bodyPr wrap="square">
            <a:spAutoFit/>
          </a:bodyPr>
          <a:lstStyle/>
          <a:p>
            <a:pPr algn="just"/>
            <a:r>
              <a:rPr lang="es-ES" sz="1600" b="1" dirty="0">
                <a:latin typeface="Arial Narrow" pitchFamily="34" charset="0"/>
              </a:rPr>
              <a:t>En la actualidad hay muchos tipos de lenguajes de programación, cada uno de ellos con su propia </a:t>
            </a:r>
            <a:r>
              <a:rPr lang="es-ES" sz="1600" b="1" dirty="0" smtClean="0">
                <a:latin typeface="Arial Narrow" pitchFamily="34" charset="0"/>
              </a:rPr>
              <a:t>gramática, su </a:t>
            </a:r>
            <a:r>
              <a:rPr lang="es-ES" sz="1600" b="1" dirty="0">
                <a:latin typeface="Arial Narrow" pitchFamily="34" charset="0"/>
              </a:rPr>
              <a:t>terminología especial y una sintaxis particular. </a:t>
            </a:r>
            <a:endParaRPr lang="es-ES" sz="1600" b="1" dirty="0" smtClean="0">
              <a:latin typeface="Arial Narrow" pitchFamily="34" charset="0"/>
            </a:endParaRPr>
          </a:p>
          <a:p>
            <a:pPr algn="just"/>
            <a:endParaRPr lang="es-ES" sz="1600" dirty="0">
              <a:latin typeface="Arial Narrow" pitchFamily="34" charset="0"/>
            </a:endParaRPr>
          </a:p>
          <a:p>
            <a:pPr algn="just"/>
            <a:r>
              <a:rPr lang="es-ES" sz="1600" dirty="0" smtClean="0">
                <a:latin typeface="Arial Narrow" pitchFamily="34" charset="0"/>
              </a:rPr>
              <a:t>existen </a:t>
            </a:r>
            <a:r>
              <a:rPr lang="es-ES" sz="1600" dirty="0">
                <a:latin typeface="Arial Narrow" pitchFamily="34" charset="0"/>
              </a:rPr>
              <a:t>algunos creados especialmente </a:t>
            </a:r>
            <a:r>
              <a:rPr lang="es-ES" sz="1600" dirty="0" smtClean="0">
                <a:latin typeface="Arial Narrow" pitchFamily="34" charset="0"/>
              </a:rPr>
              <a:t>para </a:t>
            </a:r>
            <a:r>
              <a:rPr lang="es-ES" sz="1600" b="1" dirty="0" smtClean="0">
                <a:latin typeface="Arial Narrow" pitchFamily="34" charset="0"/>
              </a:rPr>
              <a:t>aplicaciones </a:t>
            </a:r>
            <a:r>
              <a:rPr lang="es-ES" sz="1600" b="1" dirty="0">
                <a:latin typeface="Arial Narrow" pitchFamily="34" charset="0"/>
              </a:rPr>
              <a:t>científicas o matemáticas</a:t>
            </a:r>
            <a:r>
              <a:rPr lang="es-ES" sz="1600" dirty="0">
                <a:latin typeface="Arial Narrow" pitchFamily="34" charset="0"/>
              </a:rPr>
              <a:t> generales (</a:t>
            </a:r>
            <a:r>
              <a:rPr lang="es-ES" sz="1600" b="1" dirty="0">
                <a:latin typeface="Arial Narrow" pitchFamily="34" charset="0"/>
              </a:rPr>
              <a:t>BASIC, FORTRAN, PASCAL, etc. </a:t>
            </a:r>
            <a:r>
              <a:rPr lang="es-ES" sz="1600" b="1" dirty="0" smtClean="0">
                <a:latin typeface="Arial Narrow" pitchFamily="34" charset="0"/>
              </a:rPr>
              <a:t>)</a:t>
            </a:r>
          </a:p>
          <a:p>
            <a:pPr algn="just"/>
            <a:endParaRPr lang="es-ES" sz="1600" dirty="0" smtClean="0">
              <a:latin typeface="Arial Narrow" pitchFamily="34" charset="0"/>
            </a:endParaRPr>
          </a:p>
          <a:p>
            <a:pPr algn="just"/>
            <a:r>
              <a:rPr lang="es-ES" sz="1600" dirty="0" smtClean="0">
                <a:latin typeface="Arial Narrow" pitchFamily="34" charset="0"/>
              </a:rPr>
              <a:t>Otros</a:t>
            </a:r>
            <a:r>
              <a:rPr lang="es-ES" sz="1600" dirty="0">
                <a:latin typeface="Arial Narrow" pitchFamily="34" charset="0"/>
              </a:rPr>
              <a:t>, en cambio, </a:t>
            </a:r>
            <a:r>
              <a:rPr lang="es-ES" sz="1600" dirty="0" smtClean="0">
                <a:latin typeface="Arial Narrow" pitchFamily="34" charset="0"/>
              </a:rPr>
              <a:t>se orientan </a:t>
            </a:r>
            <a:r>
              <a:rPr lang="es-ES" sz="1600" dirty="0">
                <a:latin typeface="Arial Narrow" pitchFamily="34" charset="0"/>
              </a:rPr>
              <a:t>al </a:t>
            </a:r>
            <a:r>
              <a:rPr lang="es-ES" sz="1600" b="1" dirty="0">
                <a:latin typeface="Arial Narrow" pitchFamily="34" charset="0"/>
              </a:rPr>
              <a:t>campo empresarial </a:t>
            </a:r>
            <a:r>
              <a:rPr lang="es-ES" sz="1600" dirty="0">
                <a:latin typeface="Arial Narrow" pitchFamily="34" charset="0"/>
              </a:rPr>
              <a:t>y al manejo de textos y ficheros, es decir, son en realidad fundamentalmente</a:t>
            </a:r>
          </a:p>
          <a:p>
            <a:pPr algn="just"/>
            <a:r>
              <a:rPr lang="es-ES" sz="1600" dirty="0">
                <a:latin typeface="Arial Narrow" pitchFamily="34" charset="0"/>
              </a:rPr>
              <a:t>gestores de información (</a:t>
            </a:r>
            <a:r>
              <a:rPr lang="es-ES" sz="1600" b="1" dirty="0">
                <a:latin typeface="Arial Narrow" pitchFamily="34" charset="0"/>
              </a:rPr>
              <a:t>COBOL, PL/1, etc</a:t>
            </a:r>
            <a:r>
              <a:rPr lang="es-ES" sz="1600" dirty="0">
                <a:latin typeface="Arial Narrow" pitchFamily="34" charset="0"/>
              </a:rPr>
              <a:t>. ), o muy relacionados con el lenguaje máquina del </a:t>
            </a:r>
            <a:r>
              <a:rPr lang="es-ES" sz="1600" dirty="0" smtClean="0">
                <a:latin typeface="Arial Narrow" pitchFamily="34" charset="0"/>
              </a:rPr>
              <a:t>ordenador (</a:t>
            </a:r>
            <a:r>
              <a:rPr lang="es-ES" sz="1600" b="1" dirty="0" smtClean="0">
                <a:latin typeface="Arial Narrow" pitchFamily="34" charset="0"/>
              </a:rPr>
              <a:t>como </a:t>
            </a:r>
            <a:r>
              <a:rPr lang="es-ES" sz="1600" b="1" dirty="0">
                <a:latin typeface="Arial Narrow" pitchFamily="34" charset="0"/>
              </a:rPr>
              <a:t>el C y el ASSEMBLER</a:t>
            </a:r>
            <a:r>
              <a:rPr lang="es-ES" sz="1600" dirty="0">
                <a:latin typeface="Arial Narrow" pitchFamily="34" charset="0"/>
              </a:rPr>
              <a:t>).</a:t>
            </a:r>
          </a:p>
        </p:txBody>
      </p:sp>
      <p:sp>
        <p:nvSpPr>
          <p:cNvPr id="12" name="11 Rectángulo"/>
          <p:cNvSpPr/>
          <p:nvPr/>
        </p:nvSpPr>
        <p:spPr>
          <a:xfrm>
            <a:off x="2555776" y="1196752"/>
            <a:ext cx="6192688" cy="1323439"/>
          </a:xfrm>
          <a:prstGeom prst="rect">
            <a:avLst/>
          </a:prstGeom>
        </p:spPr>
        <p:txBody>
          <a:bodyPr wrap="square">
            <a:spAutoFit/>
          </a:bodyPr>
          <a:lstStyle/>
          <a:p>
            <a:pPr algn="just"/>
            <a:r>
              <a:rPr lang="es-ES" sz="1600" dirty="0">
                <a:latin typeface="Arial Narrow" pitchFamily="34" charset="0"/>
              </a:rPr>
              <a:t>Dada la </a:t>
            </a:r>
            <a:r>
              <a:rPr lang="es-ES" sz="1600" b="1" dirty="0">
                <a:latin typeface="Arial Narrow" pitchFamily="34" charset="0"/>
              </a:rPr>
              <a:t>dificultad de comunicación </a:t>
            </a:r>
            <a:r>
              <a:rPr lang="es-ES" sz="1600" b="1" dirty="0" smtClean="0">
                <a:latin typeface="Arial Narrow" pitchFamily="34" charset="0"/>
              </a:rPr>
              <a:t>entre </a:t>
            </a:r>
            <a:r>
              <a:rPr lang="es-ES" sz="1600" b="1" dirty="0">
                <a:latin typeface="Arial Narrow" pitchFamily="34" charset="0"/>
              </a:rPr>
              <a:t>el computador y el programador</a:t>
            </a:r>
            <a:r>
              <a:rPr lang="es-ES" sz="1600" dirty="0">
                <a:latin typeface="Arial Narrow" pitchFamily="34" charset="0"/>
              </a:rPr>
              <a:t>, pronto aparecieron lenguajes de programación </a:t>
            </a:r>
            <a:r>
              <a:rPr lang="es-ES" sz="1600" dirty="0" smtClean="0">
                <a:latin typeface="Arial Narrow" pitchFamily="34" charset="0"/>
              </a:rPr>
              <a:t>Estos hacen </a:t>
            </a:r>
            <a:r>
              <a:rPr lang="es-ES" sz="1600" dirty="0">
                <a:latin typeface="Arial Narrow" pitchFamily="34" charset="0"/>
              </a:rPr>
              <a:t>posible la comunicación con el microprocesador, </a:t>
            </a:r>
            <a:r>
              <a:rPr lang="es-ES" sz="1600" dirty="0" smtClean="0">
                <a:latin typeface="Arial Narrow" pitchFamily="34" charset="0"/>
              </a:rPr>
              <a:t>utilizando términos </a:t>
            </a:r>
            <a:r>
              <a:rPr lang="es-ES" sz="1600" dirty="0">
                <a:latin typeface="Arial Narrow" pitchFamily="34" charset="0"/>
              </a:rPr>
              <a:t>y símbolos relacionados con el tipo de problema que se debe resolver, mediante el empleo </a:t>
            </a:r>
            <a:r>
              <a:rPr lang="es-ES" sz="1600" dirty="0" smtClean="0">
                <a:latin typeface="Arial Narrow" pitchFamily="34" charset="0"/>
              </a:rPr>
              <a:t>de herramientas </a:t>
            </a:r>
            <a:r>
              <a:rPr lang="es-ES" sz="1600" dirty="0">
                <a:latin typeface="Arial Narrow" pitchFamily="34" charset="0"/>
              </a:rPr>
              <a:t>que brinda la informática.</a:t>
            </a: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Definiciones de Lenguaje de Programa </a:t>
            </a:r>
            <a:endParaRPr lang="es-ES" sz="2800" dirty="0">
              <a:solidFill>
                <a:srgbClr val="0070C0"/>
              </a:solidFill>
              <a:latin typeface="Arial Narrow"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Origen de Lenguaje de Programa </a:t>
            </a:r>
            <a:endParaRPr lang="es-ES" sz="2800" dirty="0">
              <a:solidFill>
                <a:srgbClr val="0070C0"/>
              </a:solidFill>
              <a:latin typeface="Arial Narrow" pitchFamily="34" charset="0"/>
            </a:endParaRPr>
          </a:p>
        </p:txBody>
      </p:sp>
      <p:sp>
        <p:nvSpPr>
          <p:cNvPr id="16" name="15 Rectángulo"/>
          <p:cNvSpPr/>
          <p:nvPr/>
        </p:nvSpPr>
        <p:spPr>
          <a:xfrm>
            <a:off x="2771800" y="1484784"/>
            <a:ext cx="6048672" cy="4031873"/>
          </a:xfrm>
          <a:prstGeom prst="rect">
            <a:avLst/>
          </a:prstGeom>
        </p:spPr>
        <p:txBody>
          <a:bodyPr wrap="square">
            <a:spAutoFit/>
          </a:bodyPr>
          <a:lstStyle/>
          <a:p>
            <a:pPr algn="just"/>
            <a:r>
              <a:rPr lang="es-ES" sz="1600" dirty="0" smtClean="0">
                <a:latin typeface="Arial Narrow" pitchFamily="34" charset="0"/>
              </a:rPr>
              <a:t>Los </a:t>
            </a:r>
            <a:r>
              <a:rPr lang="es-ES" sz="1600" dirty="0">
                <a:latin typeface="Arial Narrow" pitchFamily="34" charset="0"/>
              </a:rPr>
              <a:t>primeros lenguajes de programación surgieron de la idea de </a:t>
            </a:r>
            <a:r>
              <a:rPr lang="es-ES" sz="1600" b="1" u="sng" dirty="0">
                <a:latin typeface="Arial Narrow" pitchFamily="34" charset="0"/>
              </a:rPr>
              <a:t>Charles </a:t>
            </a:r>
            <a:r>
              <a:rPr lang="es-ES" sz="1600" b="1" u="sng" dirty="0" err="1">
                <a:latin typeface="Arial Narrow" pitchFamily="34" charset="0"/>
              </a:rPr>
              <a:t>Babagge</a:t>
            </a:r>
            <a:r>
              <a:rPr lang="es-ES" sz="1600" dirty="0">
                <a:latin typeface="Arial Narrow" pitchFamily="34" charset="0"/>
              </a:rPr>
              <a:t>, la cual se le ocurrió a </a:t>
            </a:r>
            <a:r>
              <a:rPr lang="es-ES" sz="1600" dirty="0" smtClean="0">
                <a:latin typeface="Arial Narrow" pitchFamily="34" charset="0"/>
              </a:rPr>
              <a:t>este hombre </a:t>
            </a:r>
            <a:r>
              <a:rPr lang="es-ES" sz="1600" dirty="0">
                <a:latin typeface="Arial Narrow" pitchFamily="34" charset="0"/>
              </a:rPr>
              <a:t>a mediados del siglo XIX. Era un profesor matemático de la universidad de Cambridge e </a:t>
            </a:r>
            <a:r>
              <a:rPr lang="es-ES" sz="1600" b="1" dirty="0" smtClean="0">
                <a:latin typeface="Arial Narrow" pitchFamily="34" charset="0"/>
              </a:rPr>
              <a:t>inventor ingles</a:t>
            </a:r>
            <a:r>
              <a:rPr lang="es-ES" sz="1600" dirty="0">
                <a:latin typeface="Arial Narrow" pitchFamily="34" charset="0"/>
              </a:rPr>
              <a:t>, que </a:t>
            </a:r>
            <a:r>
              <a:rPr lang="es-ES" sz="1600" dirty="0" smtClean="0">
                <a:latin typeface="Arial Narrow" pitchFamily="34" charset="0"/>
              </a:rPr>
              <a:t>a </a:t>
            </a:r>
            <a:r>
              <a:rPr lang="es-ES" sz="1600" dirty="0">
                <a:latin typeface="Arial Narrow" pitchFamily="34" charset="0"/>
              </a:rPr>
              <a:t>principio del siglo </a:t>
            </a:r>
            <a:r>
              <a:rPr lang="es-ES" sz="1600" b="1" dirty="0">
                <a:latin typeface="Arial Narrow" pitchFamily="34" charset="0"/>
              </a:rPr>
              <a:t>XIX </a:t>
            </a:r>
            <a:r>
              <a:rPr lang="es-ES" sz="1600" dirty="0">
                <a:latin typeface="Arial Narrow" pitchFamily="34" charset="0"/>
              </a:rPr>
              <a:t>predijo muchas de </a:t>
            </a:r>
            <a:r>
              <a:rPr lang="es-ES" sz="1600" b="1" dirty="0">
                <a:latin typeface="Arial Narrow" pitchFamily="34" charset="0"/>
              </a:rPr>
              <a:t>las teorías en que se basan los actuales </a:t>
            </a:r>
            <a:r>
              <a:rPr lang="es-ES" sz="1600" b="1" dirty="0" smtClean="0">
                <a:latin typeface="Arial Narrow" pitchFamily="34" charset="0"/>
              </a:rPr>
              <a:t>ordenadores</a:t>
            </a:r>
            <a:r>
              <a:rPr lang="es-ES" sz="1600" dirty="0">
                <a:latin typeface="Arial Narrow" pitchFamily="34" charset="0"/>
              </a:rPr>
              <a:t>,</a:t>
            </a:r>
            <a:r>
              <a:rPr lang="es-ES" sz="1600" dirty="0" smtClean="0">
                <a:latin typeface="Arial Narrow" pitchFamily="34" charset="0"/>
              </a:rPr>
              <a:t>(La maquina </a:t>
            </a:r>
            <a:r>
              <a:rPr lang="es-ES" sz="1600" b="1" dirty="0" smtClean="0">
                <a:latin typeface="Arial Narrow" pitchFamily="34" charset="0"/>
              </a:rPr>
              <a:t>analítica</a:t>
            </a:r>
            <a:r>
              <a:rPr lang="es-ES" sz="1600" dirty="0" smtClean="0">
                <a:latin typeface="Arial Narrow" pitchFamily="34" charset="0"/>
              </a:rPr>
              <a:t>, pero que por motivos técnicos no pudo construirse hasta mediados del siglo XX.)</a:t>
            </a:r>
          </a:p>
          <a:p>
            <a:pPr algn="just"/>
            <a:endParaRPr lang="es-ES" sz="1600" dirty="0" smtClean="0">
              <a:latin typeface="Arial Narrow" pitchFamily="34" charset="0"/>
            </a:endParaRPr>
          </a:p>
          <a:p>
            <a:pPr algn="just"/>
            <a:r>
              <a:rPr lang="es-ES" sz="1600" dirty="0" smtClean="0">
                <a:latin typeface="Arial Narrow" pitchFamily="34" charset="0"/>
              </a:rPr>
              <a:t>Con </a:t>
            </a:r>
            <a:r>
              <a:rPr lang="es-ES" sz="1600" dirty="0">
                <a:latin typeface="Arial Narrow" pitchFamily="34" charset="0"/>
              </a:rPr>
              <a:t>él colaboro </a:t>
            </a:r>
            <a:r>
              <a:rPr lang="es-ES" sz="1600" b="1" dirty="0">
                <a:latin typeface="Arial Narrow" pitchFamily="34" charset="0"/>
              </a:rPr>
              <a:t>Ada </a:t>
            </a:r>
            <a:r>
              <a:rPr lang="es-ES" sz="1600" b="1" dirty="0" err="1">
                <a:latin typeface="Arial Narrow" pitchFamily="34" charset="0"/>
              </a:rPr>
              <a:t>Lovedby</a:t>
            </a:r>
            <a:r>
              <a:rPr lang="es-ES" sz="1600" dirty="0">
                <a:latin typeface="Arial Narrow" pitchFamily="34" charset="0"/>
              </a:rPr>
              <a:t>, la cual es considerada </a:t>
            </a:r>
            <a:r>
              <a:rPr lang="es-ES" sz="1600" b="1" dirty="0">
                <a:latin typeface="Arial Narrow" pitchFamily="34" charset="0"/>
              </a:rPr>
              <a:t>como la </a:t>
            </a:r>
            <a:r>
              <a:rPr lang="es-ES" sz="1600" b="1" dirty="0" smtClean="0">
                <a:latin typeface="Arial Narrow" pitchFamily="34" charset="0"/>
              </a:rPr>
              <a:t>primera programadora </a:t>
            </a:r>
            <a:r>
              <a:rPr lang="es-ES" sz="1600" b="1" dirty="0">
                <a:latin typeface="Arial Narrow" pitchFamily="34" charset="0"/>
              </a:rPr>
              <a:t>de la historia</a:t>
            </a:r>
            <a:r>
              <a:rPr lang="es-ES" sz="1600" dirty="0">
                <a:latin typeface="Arial Narrow" pitchFamily="34" charset="0"/>
              </a:rPr>
              <a:t>, pues realizo programas para aquélla supuesta maquina de </a:t>
            </a:r>
            <a:r>
              <a:rPr lang="es-ES" sz="1600" dirty="0" err="1">
                <a:latin typeface="Arial Narrow" pitchFamily="34" charset="0"/>
              </a:rPr>
              <a:t>Babagge</a:t>
            </a:r>
            <a:r>
              <a:rPr lang="es-ES" sz="1600" dirty="0">
                <a:latin typeface="Arial Narrow" pitchFamily="34" charset="0"/>
              </a:rPr>
              <a:t>, en </a:t>
            </a:r>
            <a:r>
              <a:rPr lang="es-ES" sz="1600" dirty="0" smtClean="0">
                <a:latin typeface="Arial Narrow" pitchFamily="34" charset="0"/>
              </a:rPr>
              <a:t>tarjetas perforadas</a:t>
            </a:r>
            <a:r>
              <a:rPr lang="es-ES" sz="1600" dirty="0">
                <a:latin typeface="Arial Narrow" pitchFamily="34" charset="0"/>
              </a:rPr>
              <a:t>. </a:t>
            </a:r>
            <a:endParaRPr lang="es-ES" sz="1600" dirty="0" smtClean="0">
              <a:latin typeface="Arial Narrow" pitchFamily="34" charset="0"/>
            </a:endParaRPr>
          </a:p>
          <a:p>
            <a:pPr algn="just"/>
            <a:endParaRPr lang="es-ES" sz="1600" dirty="0" smtClean="0">
              <a:latin typeface="Arial Narrow" pitchFamily="34" charset="0"/>
            </a:endParaRPr>
          </a:p>
          <a:p>
            <a:pPr algn="just"/>
            <a:r>
              <a:rPr lang="es-ES" sz="1600" dirty="0" smtClean="0">
                <a:latin typeface="Arial Narrow" pitchFamily="34" charset="0"/>
              </a:rPr>
              <a:t>Como </a:t>
            </a:r>
            <a:r>
              <a:rPr lang="es-ES" sz="1600" dirty="0">
                <a:latin typeface="Arial Narrow" pitchFamily="34" charset="0"/>
              </a:rPr>
              <a:t>la maquina no llego nunca a construirse, los programas de Ada, lógicamente, </a:t>
            </a:r>
            <a:r>
              <a:rPr lang="es-ES" sz="1600" dirty="0" smtClean="0">
                <a:latin typeface="Arial Narrow" pitchFamily="34" charset="0"/>
              </a:rPr>
              <a:t>tampoco llegaron </a:t>
            </a:r>
            <a:r>
              <a:rPr lang="es-ES" sz="1600" dirty="0">
                <a:latin typeface="Arial Narrow" pitchFamily="34" charset="0"/>
              </a:rPr>
              <a:t>a ejecutarse, </a:t>
            </a:r>
            <a:r>
              <a:rPr lang="es-ES" sz="1600" b="1" dirty="0">
                <a:latin typeface="Arial Narrow" pitchFamily="34" charset="0"/>
              </a:rPr>
              <a:t>pero si suponen un punto de partida de la programación</a:t>
            </a:r>
            <a:r>
              <a:rPr lang="es-ES" sz="1600" dirty="0">
                <a:latin typeface="Arial Narrow" pitchFamily="34" charset="0"/>
              </a:rPr>
              <a:t>, </a:t>
            </a:r>
            <a:r>
              <a:rPr lang="es-ES" sz="1600" dirty="0" smtClean="0">
                <a:latin typeface="Arial Narrow" pitchFamily="34" charset="0"/>
              </a:rPr>
              <a:t> A </a:t>
            </a:r>
            <a:r>
              <a:rPr lang="es-ES" sz="1600" dirty="0">
                <a:latin typeface="Arial Narrow" pitchFamily="34" charset="0"/>
              </a:rPr>
              <a:t>pesar de ello, </a:t>
            </a:r>
            <a:r>
              <a:rPr lang="es-ES" sz="1600" b="1" dirty="0">
                <a:latin typeface="Arial Narrow" pitchFamily="34" charset="0"/>
              </a:rPr>
              <a:t>Ada </a:t>
            </a:r>
            <a:r>
              <a:rPr lang="es-ES" sz="1600" b="1" dirty="0" smtClean="0">
                <a:latin typeface="Arial Narrow" pitchFamily="34" charset="0"/>
              </a:rPr>
              <a:t>ha permanecido </a:t>
            </a:r>
            <a:r>
              <a:rPr lang="es-ES" sz="1600" b="1" dirty="0">
                <a:latin typeface="Arial Narrow" pitchFamily="34" charset="0"/>
              </a:rPr>
              <a:t>como la primera programadora de la historia</a:t>
            </a:r>
            <a:r>
              <a:rPr lang="es-ES" sz="1600" dirty="0">
                <a:latin typeface="Arial Narrow" pitchFamily="34" charset="0"/>
              </a:rPr>
              <a:t>. Se dice por tanto que estos dos genios de antaño</a:t>
            </a:r>
            <a:endParaRPr lang="es-ES" sz="1600" b="1" dirty="0">
              <a:latin typeface="Arial Narrow" pitchFamily="34"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Origen de Lenguaje de Programa </a:t>
            </a:r>
            <a:endParaRPr lang="es-ES" sz="2800" dirty="0">
              <a:solidFill>
                <a:srgbClr val="0070C0"/>
              </a:solidFill>
              <a:latin typeface="Arial Narrow" pitchFamily="34" charset="0"/>
            </a:endParaRPr>
          </a:p>
        </p:txBody>
      </p:sp>
      <p:sp>
        <p:nvSpPr>
          <p:cNvPr id="16" name="15 Rectángulo"/>
          <p:cNvSpPr/>
          <p:nvPr/>
        </p:nvSpPr>
        <p:spPr>
          <a:xfrm>
            <a:off x="2771800" y="1484784"/>
            <a:ext cx="6048672" cy="4031873"/>
          </a:xfrm>
          <a:prstGeom prst="rect">
            <a:avLst/>
          </a:prstGeom>
        </p:spPr>
        <p:txBody>
          <a:bodyPr wrap="square">
            <a:spAutoFit/>
          </a:bodyPr>
          <a:lstStyle/>
          <a:p>
            <a:pPr algn="just"/>
            <a:r>
              <a:rPr lang="es-ES" sz="1600" dirty="0" smtClean="0">
                <a:latin typeface="Arial Narrow" pitchFamily="34" charset="0"/>
              </a:rPr>
              <a:t>Los </a:t>
            </a:r>
            <a:r>
              <a:rPr lang="es-ES" sz="1600" dirty="0">
                <a:latin typeface="Arial Narrow" pitchFamily="34" charset="0"/>
              </a:rPr>
              <a:t>primeros lenguajes de programación surgieron de la idea de </a:t>
            </a:r>
            <a:r>
              <a:rPr lang="es-ES" sz="1600" b="1" u="sng" dirty="0">
                <a:latin typeface="Arial Narrow" pitchFamily="34" charset="0"/>
              </a:rPr>
              <a:t>Charles </a:t>
            </a:r>
            <a:r>
              <a:rPr lang="es-ES" sz="1600" b="1" u="sng" dirty="0" err="1">
                <a:latin typeface="Arial Narrow" pitchFamily="34" charset="0"/>
              </a:rPr>
              <a:t>Babagge</a:t>
            </a:r>
            <a:r>
              <a:rPr lang="es-ES" sz="1600" dirty="0">
                <a:latin typeface="Arial Narrow" pitchFamily="34" charset="0"/>
              </a:rPr>
              <a:t>, la cual se le ocurrió a </a:t>
            </a:r>
            <a:r>
              <a:rPr lang="es-ES" sz="1600" dirty="0" smtClean="0">
                <a:latin typeface="Arial Narrow" pitchFamily="34" charset="0"/>
              </a:rPr>
              <a:t>este hombre </a:t>
            </a:r>
            <a:r>
              <a:rPr lang="es-ES" sz="1600" dirty="0">
                <a:latin typeface="Arial Narrow" pitchFamily="34" charset="0"/>
              </a:rPr>
              <a:t>a mediados del siglo XIX. Era un profesor matemático de la universidad de Cambridge e </a:t>
            </a:r>
            <a:r>
              <a:rPr lang="es-ES" sz="1600" b="1" dirty="0" smtClean="0">
                <a:latin typeface="Arial Narrow" pitchFamily="34" charset="0"/>
              </a:rPr>
              <a:t>inventor ingles</a:t>
            </a:r>
            <a:r>
              <a:rPr lang="es-ES" sz="1600" dirty="0">
                <a:latin typeface="Arial Narrow" pitchFamily="34" charset="0"/>
              </a:rPr>
              <a:t>, que </a:t>
            </a:r>
            <a:r>
              <a:rPr lang="es-ES" sz="1600" dirty="0" smtClean="0">
                <a:latin typeface="Arial Narrow" pitchFamily="34" charset="0"/>
              </a:rPr>
              <a:t>a </a:t>
            </a:r>
            <a:r>
              <a:rPr lang="es-ES" sz="1600" dirty="0">
                <a:latin typeface="Arial Narrow" pitchFamily="34" charset="0"/>
              </a:rPr>
              <a:t>principio del siglo </a:t>
            </a:r>
            <a:r>
              <a:rPr lang="es-ES" sz="1600" b="1" dirty="0">
                <a:latin typeface="Arial Narrow" pitchFamily="34" charset="0"/>
              </a:rPr>
              <a:t>XIX </a:t>
            </a:r>
            <a:r>
              <a:rPr lang="es-ES" sz="1600" dirty="0">
                <a:latin typeface="Arial Narrow" pitchFamily="34" charset="0"/>
              </a:rPr>
              <a:t>predijo muchas de </a:t>
            </a:r>
            <a:r>
              <a:rPr lang="es-ES" sz="1600" b="1" dirty="0">
                <a:latin typeface="Arial Narrow" pitchFamily="34" charset="0"/>
              </a:rPr>
              <a:t>las teorías en que se basan los actuales </a:t>
            </a:r>
            <a:r>
              <a:rPr lang="es-ES" sz="1600" b="1" dirty="0" smtClean="0">
                <a:latin typeface="Arial Narrow" pitchFamily="34" charset="0"/>
              </a:rPr>
              <a:t>ordenadores</a:t>
            </a:r>
            <a:r>
              <a:rPr lang="es-ES" sz="1600" dirty="0">
                <a:latin typeface="Arial Narrow" pitchFamily="34" charset="0"/>
              </a:rPr>
              <a:t>,</a:t>
            </a:r>
            <a:r>
              <a:rPr lang="es-ES" sz="1600" dirty="0" smtClean="0">
                <a:latin typeface="Arial Narrow" pitchFamily="34" charset="0"/>
              </a:rPr>
              <a:t>(La maquina </a:t>
            </a:r>
            <a:r>
              <a:rPr lang="es-ES" sz="1600" b="1" dirty="0" smtClean="0">
                <a:latin typeface="Arial Narrow" pitchFamily="34" charset="0"/>
              </a:rPr>
              <a:t>analítica</a:t>
            </a:r>
            <a:r>
              <a:rPr lang="es-ES" sz="1600" dirty="0" smtClean="0">
                <a:latin typeface="Arial Narrow" pitchFamily="34" charset="0"/>
              </a:rPr>
              <a:t>, pero que por motivos técnicos no pudo construirse hasta mediados del siglo XX.)</a:t>
            </a:r>
          </a:p>
          <a:p>
            <a:pPr algn="just"/>
            <a:endParaRPr lang="es-ES" sz="1600" dirty="0" smtClean="0">
              <a:latin typeface="Arial Narrow" pitchFamily="34" charset="0"/>
            </a:endParaRPr>
          </a:p>
          <a:p>
            <a:pPr algn="just"/>
            <a:r>
              <a:rPr lang="es-ES" sz="1600" dirty="0" smtClean="0">
                <a:latin typeface="Arial Narrow" pitchFamily="34" charset="0"/>
              </a:rPr>
              <a:t>Con </a:t>
            </a:r>
            <a:r>
              <a:rPr lang="es-ES" sz="1600" dirty="0">
                <a:latin typeface="Arial Narrow" pitchFamily="34" charset="0"/>
              </a:rPr>
              <a:t>él colaboro </a:t>
            </a:r>
            <a:r>
              <a:rPr lang="es-ES" sz="1600" b="1" dirty="0">
                <a:latin typeface="Arial Narrow" pitchFamily="34" charset="0"/>
              </a:rPr>
              <a:t>Ada </a:t>
            </a:r>
            <a:r>
              <a:rPr lang="es-ES" sz="1600" b="1" dirty="0" err="1">
                <a:latin typeface="Arial Narrow" pitchFamily="34" charset="0"/>
              </a:rPr>
              <a:t>Lovedby</a:t>
            </a:r>
            <a:r>
              <a:rPr lang="es-ES" sz="1600" dirty="0">
                <a:latin typeface="Arial Narrow" pitchFamily="34" charset="0"/>
              </a:rPr>
              <a:t>, la cual es considerada </a:t>
            </a:r>
            <a:r>
              <a:rPr lang="es-ES" sz="1600" b="1" dirty="0">
                <a:latin typeface="Arial Narrow" pitchFamily="34" charset="0"/>
              </a:rPr>
              <a:t>como la </a:t>
            </a:r>
            <a:r>
              <a:rPr lang="es-ES" sz="1600" b="1" dirty="0" smtClean="0">
                <a:latin typeface="Arial Narrow" pitchFamily="34" charset="0"/>
              </a:rPr>
              <a:t>primera programadora </a:t>
            </a:r>
            <a:r>
              <a:rPr lang="es-ES" sz="1600" b="1" dirty="0">
                <a:latin typeface="Arial Narrow" pitchFamily="34" charset="0"/>
              </a:rPr>
              <a:t>de la historia</a:t>
            </a:r>
            <a:r>
              <a:rPr lang="es-ES" sz="1600" dirty="0">
                <a:latin typeface="Arial Narrow" pitchFamily="34" charset="0"/>
              </a:rPr>
              <a:t>, pues realizo programas para aquélla supuesta maquina de </a:t>
            </a:r>
            <a:r>
              <a:rPr lang="es-ES" sz="1600" dirty="0" err="1">
                <a:latin typeface="Arial Narrow" pitchFamily="34" charset="0"/>
              </a:rPr>
              <a:t>Babagge</a:t>
            </a:r>
            <a:r>
              <a:rPr lang="es-ES" sz="1600" dirty="0">
                <a:latin typeface="Arial Narrow" pitchFamily="34" charset="0"/>
              </a:rPr>
              <a:t>, en </a:t>
            </a:r>
            <a:r>
              <a:rPr lang="es-ES" sz="1600" dirty="0" smtClean="0">
                <a:latin typeface="Arial Narrow" pitchFamily="34" charset="0"/>
              </a:rPr>
              <a:t>tarjetas perforadas</a:t>
            </a:r>
            <a:r>
              <a:rPr lang="es-ES" sz="1600" dirty="0">
                <a:latin typeface="Arial Narrow" pitchFamily="34" charset="0"/>
              </a:rPr>
              <a:t>. </a:t>
            </a:r>
            <a:endParaRPr lang="es-ES" sz="1600" dirty="0" smtClean="0">
              <a:latin typeface="Arial Narrow" pitchFamily="34" charset="0"/>
            </a:endParaRPr>
          </a:p>
          <a:p>
            <a:pPr algn="just"/>
            <a:endParaRPr lang="es-ES" sz="1600" dirty="0" smtClean="0">
              <a:latin typeface="Arial Narrow" pitchFamily="34" charset="0"/>
            </a:endParaRPr>
          </a:p>
          <a:p>
            <a:pPr algn="just"/>
            <a:r>
              <a:rPr lang="es-ES" sz="1600" dirty="0" smtClean="0">
                <a:latin typeface="Arial Narrow" pitchFamily="34" charset="0"/>
              </a:rPr>
              <a:t>Como </a:t>
            </a:r>
            <a:r>
              <a:rPr lang="es-ES" sz="1600" dirty="0">
                <a:latin typeface="Arial Narrow" pitchFamily="34" charset="0"/>
              </a:rPr>
              <a:t>la maquina no llego nunca a construirse, los programas de Ada, lógicamente, </a:t>
            </a:r>
            <a:r>
              <a:rPr lang="es-ES" sz="1600" dirty="0" smtClean="0">
                <a:latin typeface="Arial Narrow" pitchFamily="34" charset="0"/>
              </a:rPr>
              <a:t>tampoco llegaron </a:t>
            </a:r>
            <a:r>
              <a:rPr lang="es-ES" sz="1600" dirty="0">
                <a:latin typeface="Arial Narrow" pitchFamily="34" charset="0"/>
              </a:rPr>
              <a:t>a ejecutarse, </a:t>
            </a:r>
            <a:r>
              <a:rPr lang="es-ES" sz="1600" b="1" dirty="0">
                <a:latin typeface="Arial Narrow" pitchFamily="34" charset="0"/>
              </a:rPr>
              <a:t>pero si suponen un punto de partida de la programación</a:t>
            </a:r>
            <a:r>
              <a:rPr lang="es-ES" sz="1600" dirty="0">
                <a:latin typeface="Arial Narrow" pitchFamily="34" charset="0"/>
              </a:rPr>
              <a:t>, </a:t>
            </a:r>
            <a:r>
              <a:rPr lang="es-ES" sz="1600" dirty="0" smtClean="0">
                <a:latin typeface="Arial Narrow" pitchFamily="34" charset="0"/>
              </a:rPr>
              <a:t> A </a:t>
            </a:r>
            <a:r>
              <a:rPr lang="es-ES" sz="1600" dirty="0">
                <a:latin typeface="Arial Narrow" pitchFamily="34" charset="0"/>
              </a:rPr>
              <a:t>pesar de ello, </a:t>
            </a:r>
            <a:r>
              <a:rPr lang="es-ES" sz="1600" b="1" dirty="0">
                <a:latin typeface="Arial Narrow" pitchFamily="34" charset="0"/>
              </a:rPr>
              <a:t>Ada </a:t>
            </a:r>
            <a:r>
              <a:rPr lang="es-ES" sz="1600" b="1" dirty="0" smtClean="0">
                <a:latin typeface="Arial Narrow" pitchFamily="34" charset="0"/>
              </a:rPr>
              <a:t>ha permanecido </a:t>
            </a:r>
            <a:r>
              <a:rPr lang="es-ES" sz="1600" b="1" dirty="0">
                <a:latin typeface="Arial Narrow" pitchFamily="34" charset="0"/>
              </a:rPr>
              <a:t>como la primera programadora de la historia</a:t>
            </a:r>
            <a:r>
              <a:rPr lang="es-ES" sz="1600" dirty="0">
                <a:latin typeface="Arial Narrow" pitchFamily="34" charset="0"/>
              </a:rPr>
              <a:t>. Se dice por tanto que estos dos genios de antaño</a:t>
            </a:r>
            <a:endParaRPr lang="es-ES" sz="1600" b="1" dirty="0">
              <a:latin typeface="Arial Narrow" pitchFamily="34"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Clasificación de los lenguajes de Programación </a:t>
            </a:r>
            <a:endParaRPr lang="es-ES" sz="2800" dirty="0">
              <a:solidFill>
                <a:srgbClr val="0070C0"/>
              </a:solidFill>
              <a:latin typeface="Arial Narrow" pitchFamily="34" charset="0"/>
            </a:endParaRPr>
          </a:p>
        </p:txBody>
      </p:sp>
      <p:sp>
        <p:nvSpPr>
          <p:cNvPr id="10" name="9 Rectángulo"/>
          <p:cNvSpPr/>
          <p:nvPr/>
        </p:nvSpPr>
        <p:spPr>
          <a:xfrm>
            <a:off x="2987824" y="5011341"/>
            <a:ext cx="5256584" cy="338554"/>
          </a:xfrm>
          <a:prstGeom prst="rect">
            <a:avLst/>
          </a:prstGeom>
        </p:spPr>
        <p:txBody>
          <a:bodyPr wrap="square">
            <a:spAutoFit/>
          </a:bodyPr>
          <a:lstStyle/>
          <a:p>
            <a:r>
              <a:rPr lang="es-ES" sz="1600" dirty="0" smtClean="0">
                <a:latin typeface="Arial Narrow" pitchFamily="34" charset="0"/>
              </a:rPr>
              <a:t>Hay </a:t>
            </a:r>
            <a:r>
              <a:rPr lang="es-ES" sz="1600" dirty="0">
                <a:latin typeface="Arial Narrow" pitchFamily="34" charset="0"/>
              </a:rPr>
              <a:t>cuatro niveles distintos de lenguaje </a:t>
            </a:r>
            <a:r>
              <a:rPr lang="es-ES" sz="1600" dirty="0" smtClean="0">
                <a:latin typeface="Arial Narrow" pitchFamily="34" charset="0"/>
              </a:rPr>
              <a:t>de programación</a:t>
            </a:r>
            <a:r>
              <a:rPr lang="es-ES" sz="1600" dirty="0">
                <a:latin typeface="Arial Narrow" pitchFamily="34" charset="0"/>
              </a:rPr>
              <a:t>.</a:t>
            </a:r>
          </a:p>
        </p:txBody>
      </p:sp>
      <p:sp>
        <p:nvSpPr>
          <p:cNvPr id="12" name="11 Rectángulo"/>
          <p:cNvSpPr/>
          <p:nvPr/>
        </p:nvSpPr>
        <p:spPr>
          <a:xfrm>
            <a:off x="2915816" y="2276872"/>
            <a:ext cx="2016224" cy="830997"/>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algn="ctr"/>
            <a:r>
              <a:rPr lang="es-ES" sz="2400" dirty="0" smtClean="0">
                <a:latin typeface="Arial Narrow" pitchFamily="34" charset="0"/>
              </a:rPr>
              <a:t>POR </a:t>
            </a:r>
          </a:p>
          <a:p>
            <a:pPr algn="ctr"/>
            <a:r>
              <a:rPr lang="es-ES" sz="2400" dirty="0" smtClean="0">
                <a:latin typeface="Arial Narrow" pitchFamily="34" charset="0"/>
              </a:rPr>
              <a:t>SU NIVEL</a:t>
            </a:r>
            <a:endParaRPr lang="es-ES" sz="2400" dirty="0"/>
          </a:p>
        </p:txBody>
      </p:sp>
      <p:sp>
        <p:nvSpPr>
          <p:cNvPr id="13" name="12 Rectángulo"/>
          <p:cNvSpPr/>
          <p:nvPr/>
        </p:nvSpPr>
        <p:spPr>
          <a:xfrm>
            <a:off x="5940152" y="2276872"/>
            <a:ext cx="2304256" cy="830997"/>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algn="ctr"/>
            <a:r>
              <a:rPr lang="es-ES" sz="2400" dirty="0" smtClean="0">
                <a:latin typeface="Arial Narrow" pitchFamily="34" charset="0"/>
              </a:rPr>
              <a:t>PRINCIPALES APLICACIONES</a:t>
            </a:r>
            <a:endParaRPr lang="es-ES" sz="2400" dirty="0"/>
          </a:p>
        </p:txBody>
      </p:sp>
      <p:sp>
        <p:nvSpPr>
          <p:cNvPr id="15" name="14 Rectángulo"/>
          <p:cNvSpPr/>
          <p:nvPr/>
        </p:nvSpPr>
        <p:spPr>
          <a:xfrm>
            <a:off x="2843808" y="1340768"/>
            <a:ext cx="5760640" cy="646331"/>
          </a:xfrm>
          <a:prstGeom prst="rect">
            <a:avLst/>
          </a:prstGeom>
        </p:spPr>
        <p:txBody>
          <a:bodyPr wrap="square">
            <a:spAutoFit/>
          </a:bodyPr>
          <a:lstStyle/>
          <a:p>
            <a:r>
              <a:rPr lang="es-ES" dirty="0" smtClean="0">
                <a:latin typeface="Arial Narrow" pitchFamily="34" charset="0"/>
              </a:rPr>
              <a:t>Hay, al menos, dos formas fundamentales desde las que pueden verse o clasificarse los lenguajes de programación  </a:t>
            </a:r>
            <a:endParaRPr lang="es-ES" dirty="0">
              <a:latin typeface="Arial Narrow" pitchFamily="34" charset="0"/>
            </a:endParaRPr>
          </a:p>
        </p:txBody>
      </p:sp>
      <p:sp>
        <p:nvSpPr>
          <p:cNvPr id="17" name="16 Rectángulo"/>
          <p:cNvSpPr/>
          <p:nvPr/>
        </p:nvSpPr>
        <p:spPr>
          <a:xfrm>
            <a:off x="2771800" y="3933056"/>
            <a:ext cx="5832648" cy="646331"/>
          </a:xfrm>
          <a:prstGeom prst="rect">
            <a:avLst/>
          </a:prstGeom>
        </p:spPr>
        <p:txBody>
          <a:bodyPr wrap="square">
            <a:spAutoFit/>
          </a:bodyPr>
          <a:lstStyle/>
          <a:p>
            <a:r>
              <a:rPr lang="es-ES" dirty="0" smtClean="0">
                <a:latin typeface="Arial Narrow" pitchFamily="34" charset="0"/>
              </a:rPr>
              <a:t>Además, estas visiones están condicionadas por la visión histórica por la que ha transcurrido el lenguaje. </a:t>
            </a:r>
            <a:endParaRPr lang="es-E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Clasificación de los lenguajes de Programación </a:t>
            </a:r>
            <a:endParaRPr lang="es-ES" sz="2800" dirty="0">
              <a:solidFill>
                <a:srgbClr val="0070C0"/>
              </a:solidFill>
              <a:latin typeface="Arial Narrow" pitchFamily="34" charset="0"/>
            </a:endParaRPr>
          </a:p>
        </p:txBody>
      </p:sp>
      <p:sp>
        <p:nvSpPr>
          <p:cNvPr id="18" name="17 Rectángulo"/>
          <p:cNvSpPr/>
          <p:nvPr/>
        </p:nvSpPr>
        <p:spPr>
          <a:xfrm>
            <a:off x="2915816" y="1844824"/>
            <a:ext cx="5040560" cy="523220"/>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s-ES" sz="2800" b="1" dirty="0" smtClean="0"/>
              <a:t>LENGUAJE MÁQUINA</a:t>
            </a:r>
          </a:p>
        </p:txBody>
      </p:sp>
      <p:sp>
        <p:nvSpPr>
          <p:cNvPr id="19" name="18 Rectángulo"/>
          <p:cNvSpPr/>
          <p:nvPr/>
        </p:nvSpPr>
        <p:spPr>
          <a:xfrm>
            <a:off x="2915816" y="3212976"/>
            <a:ext cx="5040560" cy="954107"/>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s-ES" sz="2800" b="1" dirty="0" smtClean="0"/>
              <a:t>LENGUAJES DE BAJO NIVEL (ensamblador)</a:t>
            </a:r>
            <a:endParaRPr lang="es-ES" sz="2800" dirty="0"/>
          </a:p>
        </p:txBody>
      </p:sp>
      <p:sp>
        <p:nvSpPr>
          <p:cNvPr id="20" name="19 Rectángulo"/>
          <p:cNvSpPr/>
          <p:nvPr/>
        </p:nvSpPr>
        <p:spPr>
          <a:xfrm>
            <a:off x="2915816" y="4797152"/>
            <a:ext cx="4968552" cy="523220"/>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s-ES" sz="2800" b="1" dirty="0" smtClean="0"/>
              <a:t>LENGUAJES DE ALTO NIVEL</a:t>
            </a:r>
            <a:endParaRPr lang="es-ES" sz="2800"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0"/>
            <a:ext cx="2339752" cy="6858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
        <p:nvSpPr>
          <p:cNvPr id="4" name="1 Título"/>
          <p:cNvSpPr txBox="1">
            <a:spLocks/>
          </p:cNvSpPr>
          <p:nvPr/>
        </p:nvSpPr>
        <p:spPr>
          <a:xfrm>
            <a:off x="0" y="476672"/>
            <a:ext cx="2304256" cy="15841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bg1">
                    <a:lumMod val="95000"/>
                  </a:schemeClr>
                </a:solidFill>
                <a:effectLst/>
                <a:uLnTx/>
                <a:uFillTx/>
                <a:latin typeface="+mj-lt"/>
                <a:ea typeface="+mj-ea"/>
                <a:cs typeface="+mj-cs"/>
              </a:rPr>
              <a:t>Universidad Pedagógica Nacional</a:t>
            </a:r>
          </a:p>
        </p:txBody>
      </p:sp>
      <p:sp>
        <p:nvSpPr>
          <p:cNvPr id="5" name="2 Subtítulo"/>
          <p:cNvSpPr txBox="1">
            <a:spLocks/>
          </p:cNvSpPr>
          <p:nvPr/>
        </p:nvSpPr>
        <p:spPr>
          <a:xfrm>
            <a:off x="179512" y="5517232"/>
            <a:ext cx="2016224" cy="72008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bg1">
                    <a:lumMod val="95000"/>
                  </a:schemeClr>
                </a:solidFill>
                <a:effectLst/>
                <a:uLnTx/>
                <a:uFillTx/>
                <a:latin typeface="Arial Narrow" pitchFamily="34" charset="0"/>
                <a:ea typeface="+mn-ea"/>
                <a:cs typeface="+mn-cs"/>
              </a:rPr>
              <a:t>Programación Avanzada</a:t>
            </a:r>
          </a:p>
        </p:txBody>
      </p:sp>
      <p:sp>
        <p:nvSpPr>
          <p:cNvPr id="6" name="1 Título"/>
          <p:cNvSpPr txBox="1">
            <a:spLocks/>
          </p:cNvSpPr>
          <p:nvPr/>
        </p:nvSpPr>
        <p:spPr>
          <a:xfrm>
            <a:off x="0" y="1844824"/>
            <a:ext cx="2376264" cy="6755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r>
              <a:rPr kumimoji="0" lang="es-ES" sz="3200" b="0" i="0" u="none" strike="noStrike" kern="100" cap="none" spc="0" normalizeH="0" baseline="0" noProof="0" dirty="0" smtClean="0">
                <a:ln>
                  <a:noFill/>
                </a:ln>
                <a:solidFill>
                  <a:schemeClr val="bg1">
                    <a:lumMod val="95000"/>
                  </a:schemeClr>
                </a:solidFill>
                <a:effectLst/>
                <a:uLnTx/>
                <a:uFillTx/>
                <a:latin typeface="+mj-lt"/>
                <a:ea typeface="+mj-ea"/>
                <a:cs typeface="+mj-cs"/>
              </a:rPr>
              <a:t>Francisco Morazán</a:t>
            </a:r>
            <a:r>
              <a:rPr kumimoji="0" lang="es-ES" sz="2400" b="0" i="0" u="none" strike="noStrike" kern="100" cap="none" spc="0" normalizeH="0" baseline="0" noProof="0" dirty="0" smtClean="0">
                <a:ln>
                  <a:noFill/>
                </a:ln>
                <a:solidFill>
                  <a:schemeClr val="bg1">
                    <a:lumMod val="95000"/>
                  </a:schemeClr>
                </a:solidFill>
                <a:effectLst/>
                <a:uLnTx/>
                <a:uFillTx/>
                <a:latin typeface="+mj-lt"/>
                <a:ea typeface="+mj-ea"/>
                <a:cs typeface="+mj-cs"/>
              </a:rPr>
              <a:t>”</a:t>
            </a:r>
          </a:p>
        </p:txBody>
      </p:sp>
      <p:sp>
        <p:nvSpPr>
          <p:cNvPr id="7" name="1 Título"/>
          <p:cNvSpPr txBox="1">
            <a:spLocks/>
          </p:cNvSpPr>
          <p:nvPr/>
        </p:nvSpPr>
        <p:spPr>
          <a:xfrm>
            <a:off x="217512" y="6237312"/>
            <a:ext cx="2304256" cy="28803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2000" b="0" i="0" u="none" strike="noStrike" kern="100" cap="none" spc="0" normalizeH="0" baseline="0" noProof="0" dirty="0" smtClean="0">
              <a:ln>
                <a:noFill/>
              </a:ln>
              <a:solidFill>
                <a:schemeClr val="tx2"/>
              </a:solidFill>
              <a:effectLst/>
              <a:uLnTx/>
              <a:uFillTx/>
              <a:latin typeface="+mj-lt"/>
              <a:ea typeface="+mj-ea"/>
              <a:cs typeface="+mj-cs"/>
            </a:endParaRPr>
          </a:p>
          <a:p>
            <a:r>
              <a:rPr lang="es-ES" dirty="0" smtClean="0">
                <a:latin typeface="Arial Narrow" pitchFamily="34" charset="0"/>
              </a:rPr>
              <a:t>Sistema PREUFOD</a:t>
            </a:r>
            <a:endParaRPr lang="es-ES" dirty="0">
              <a:latin typeface="Arial Narrow" pitchFamily="34" charset="0"/>
            </a:endParaRPr>
          </a:p>
        </p:txBody>
      </p:sp>
      <p:sp>
        <p:nvSpPr>
          <p:cNvPr id="9" name="1 Título"/>
          <p:cNvSpPr txBox="1">
            <a:spLocks/>
          </p:cNvSpPr>
          <p:nvPr/>
        </p:nvSpPr>
        <p:spPr>
          <a:xfrm>
            <a:off x="0" y="3068960"/>
            <a:ext cx="2339752" cy="1800200"/>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FFC000"/>
              </a:solidFill>
              <a:effectLst/>
              <a:uLnTx/>
              <a:uFillTx/>
              <a:latin typeface="+mj-lt"/>
              <a:ea typeface="+mj-ea"/>
              <a:cs typeface="+mj-cs"/>
            </a:endParaRPr>
          </a:p>
          <a:p>
            <a:pPr algn="ctr"/>
            <a:r>
              <a:rPr lang="es-ES" sz="2800" dirty="0" smtClean="0">
                <a:solidFill>
                  <a:srgbClr val="FFC000"/>
                </a:solidFill>
                <a:latin typeface="Arial Narrow" pitchFamily="34" charset="0"/>
              </a:rPr>
              <a:t>Historia y Evolución de los Lenguajes de Programación </a:t>
            </a:r>
            <a:endParaRPr lang="es-ES" sz="2800" dirty="0">
              <a:solidFill>
                <a:srgbClr val="FFC000"/>
              </a:solidFill>
              <a:latin typeface="Arial Narrow" pitchFamily="34" charset="0"/>
            </a:endParaRPr>
          </a:p>
        </p:txBody>
      </p:sp>
      <p:sp>
        <p:nvSpPr>
          <p:cNvPr id="14" name="1 Título"/>
          <p:cNvSpPr txBox="1">
            <a:spLocks/>
          </p:cNvSpPr>
          <p:nvPr/>
        </p:nvSpPr>
        <p:spPr>
          <a:xfrm>
            <a:off x="2339752" y="0"/>
            <a:ext cx="6804248" cy="648072"/>
          </a:xfrm>
          <a:prstGeom prst="rect">
            <a:avLst/>
          </a:prstGeom>
          <a:noFill/>
        </p:spPr>
        <p:txBody>
          <a:bodyPr vert="horz" rtlCol="0" anchor="b"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s-ES" sz="3200" b="0" i="0" u="none" strike="noStrike" kern="100" cap="none" spc="0" normalizeH="0" baseline="0" noProof="0" dirty="0" smtClean="0">
              <a:ln>
                <a:noFill/>
              </a:ln>
              <a:solidFill>
                <a:srgbClr val="0070C0"/>
              </a:solidFill>
              <a:effectLst/>
              <a:uLnTx/>
              <a:uFillTx/>
              <a:latin typeface="+mj-lt"/>
              <a:ea typeface="+mj-ea"/>
              <a:cs typeface="+mj-cs"/>
            </a:endParaRPr>
          </a:p>
          <a:p>
            <a:pPr algn="ctr"/>
            <a:r>
              <a:rPr lang="es-ES" sz="2800" dirty="0" smtClean="0">
                <a:solidFill>
                  <a:srgbClr val="0070C0"/>
                </a:solidFill>
                <a:latin typeface="Arial Narrow" pitchFamily="34" charset="0"/>
              </a:rPr>
              <a:t>Clasificación de los lenguajes de Programación </a:t>
            </a:r>
            <a:endParaRPr lang="es-ES" sz="2800" dirty="0">
              <a:solidFill>
                <a:srgbClr val="0070C0"/>
              </a:solidFill>
              <a:latin typeface="Arial Narrow" pitchFamily="34" charset="0"/>
            </a:endParaRPr>
          </a:p>
        </p:txBody>
      </p:sp>
      <p:sp>
        <p:nvSpPr>
          <p:cNvPr id="16" name="15 Rectángulo"/>
          <p:cNvSpPr/>
          <p:nvPr/>
        </p:nvSpPr>
        <p:spPr>
          <a:xfrm>
            <a:off x="2627784" y="2060848"/>
            <a:ext cx="6192688" cy="3416320"/>
          </a:xfrm>
          <a:prstGeom prst="rect">
            <a:avLst/>
          </a:prstGeom>
        </p:spPr>
        <p:txBody>
          <a:bodyPr wrap="square">
            <a:spAutoFit/>
          </a:bodyPr>
          <a:lstStyle/>
          <a:p>
            <a:pPr algn="just"/>
            <a:r>
              <a:rPr lang="es-ES" dirty="0" smtClean="0">
                <a:latin typeface="Arial Narrow" pitchFamily="34" charset="0"/>
              </a:rPr>
              <a:t>El lenguaje máquina es el único que entiende directamente la computadora, ya que esta escrito en lenguajes directamente inteligibles por la máquina (computadora), utiliza el alfabeto binario, que consta de los dos únicos símbolos 0 y 1, denominados bits (abreviatura inglesa de dígitos binarios). Sus instrucciones son cadenas binarias (cadenas o series de caracteres de dígitos 0 y 1) que especifican una operación y, las posiciones (dirección) de memoria implicadas en la operación se denominan instrucciones de máquina o código maquina. </a:t>
            </a:r>
          </a:p>
          <a:p>
            <a:pPr algn="just"/>
            <a:endParaRPr lang="es-ES" dirty="0" smtClean="0">
              <a:latin typeface="Arial Narrow" pitchFamily="34" charset="0"/>
            </a:endParaRPr>
          </a:p>
          <a:p>
            <a:pPr algn="just"/>
            <a:r>
              <a:rPr lang="es-ES" dirty="0" smtClean="0">
                <a:latin typeface="Arial Narrow" pitchFamily="34" charset="0"/>
              </a:rPr>
              <a:t>El lenguaje máquina es el conocido código binario. Generalmente, en la codificación de los programas se empleaba el sistema hexadecimal para simplificar el trabajo de escritura. </a:t>
            </a:r>
            <a:endParaRPr lang="es-ES" dirty="0">
              <a:latin typeface="Arial Narrow" pitchFamily="34" charset="0"/>
            </a:endParaRPr>
          </a:p>
        </p:txBody>
      </p:sp>
      <p:sp>
        <p:nvSpPr>
          <p:cNvPr id="18" name="17 Rectángulo"/>
          <p:cNvSpPr/>
          <p:nvPr/>
        </p:nvSpPr>
        <p:spPr>
          <a:xfrm>
            <a:off x="2699792" y="1196752"/>
            <a:ext cx="2287999" cy="369332"/>
          </a:xfrm>
          <a:prstGeom prst="rect">
            <a:avLst/>
          </a:prstGeom>
        </p:spPr>
        <p:txBody>
          <a:bodyPr wrap="none">
            <a:spAutoFit/>
          </a:bodyPr>
          <a:lstStyle/>
          <a:p>
            <a:r>
              <a:rPr lang="es-ES" b="1" dirty="0" smtClean="0"/>
              <a:t>LENGUAJE MÁQUINA:</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2926</Words>
  <Application>Microsoft Office PowerPoint</Application>
  <PresentationFormat>Presentación en pantalla (4:3)</PresentationFormat>
  <Paragraphs>342</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Josue Turcios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Josue Turcios</dc:creator>
  <cp:lastModifiedBy>Luffi</cp:lastModifiedBy>
  <cp:revision>59</cp:revision>
  <dcterms:created xsi:type="dcterms:W3CDTF">2010-09-30T22:14:31Z</dcterms:created>
  <dcterms:modified xsi:type="dcterms:W3CDTF">2013-10-28T21:25:23Z</dcterms:modified>
</cp:coreProperties>
</file>